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70" r:id="rId6"/>
    <p:sldId id="261" r:id="rId7"/>
    <p:sldId id="263" r:id="rId8"/>
    <p:sldId id="260" r:id="rId9"/>
    <p:sldId id="264" r:id="rId10"/>
    <p:sldId id="265" r:id="rId11"/>
    <p:sldId id="267" r:id="rId12"/>
    <p:sldId id="268" r:id="rId13"/>
    <p:sldId id="266" r:id="rId14"/>
    <p:sldId id="269" r:id="rId15"/>
    <p:sldId id="271" r:id="rId16"/>
    <p:sldId id="272" r:id="rId17"/>
    <p:sldId id="274" r:id="rId18"/>
    <p:sldId id="275" r:id="rId19"/>
    <p:sldId id="276" r:id="rId20"/>
    <p:sldId id="277" r:id="rId21"/>
    <p:sldId id="280" r:id="rId22"/>
    <p:sldId id="278" r:id="rId23"/>
    <p:sldId id="273" r:id="rId24"/>
    <p:sldId id="281" r:id="rId25"/>
    <p:sldId id="282" r:id="rId26"/>
    <p:sldId id="283" r:id="rId27"/>
    <p:sldId id="284" r:id="rId28"/>
    <p:sldId id="285" r:id="rId29"/>
    <p:sldId id="286" r:id="rId30"/>
    <p:sldId id="287" r:id="rId31"/>
    <p:sldId id="288" r:id="rId32"/>
    <p:sldId id="289" r:id="rId33"/>
    <p:sldId id="290" r:id="rId34"/>
    <p:sldId id="292" r:id="rId35"/>
    <p:sldId id="293" r:id="rId36"/>
    <p:sldId id="294" r:id="rId37"/>
    <p:sldId id="295" r:id="rId38"/>
    <p:sldId id="279" r:id="rId39"/>
    <p:sldId id="262"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9817A2-C4EC-4EE0-9E19-2AE93F871FE0}" v="16" dt="2022-08-21T15:44:27.382"/>
    <p1510:client id="{331BAC58-A0A2-4452-BA6B-A50944EB79ED}" v="403" dt="2022-08-16T16:02:55.381"/>
    <p1510:client id="{73D10C86-922A-49BB-BF3D-B18582DF3103}" v="5" dt="2022-08-16T16:09:33.153"/>
    <p1510:client id="{DE09D669-0796-49AC-889D-4E251D8981B9}" v="274" dt="2022-08-21T14:04:48.274"/>
    <p1510:client id="{E5E527ED-F63B-46D7-AEF4-6F0AFD67DA1D}" v="2" dt="2022-08-21T15:17:59.384"/>
    <p1510:client id="{E66B8BD1-13BF-4958-99CE-317DEE9F8F24}" v="3" dt="2022-08-21T15:29:29.730"/>
    <p1510:client id="{EB18A662-631A-4634-B628-5C85224B72B7}" v="270" dt="2022-08-21T15:13:41.138"/>
    <p1510:client id="{EBBD67C0-7347-40B3-B2A2-ED8C0B078204}" v="129" dt="2022-08-21T14:15:41.3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605027-8329-441E-B947-F336F66E039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EC59CE2-6108-4E45-AFA0-886ACB87245E}">
      <dgm:prSet/>
      <dgm:spPr/>
      <dgm:t>
        <a:bodyPr/>
        <a:lstStyle/>
        <a:p>
          <a:r>
            <a:rPr lang="en-US"/>
            <a:t>DRIVER ASSISTANCE</a:t>
          </a:r>
        </a:p>
      </dgm:t>
    </dgm:pt>
    <dgm:pt modelId="{B8749939-7C62-43BE-948D-DD89DADFB959}" type="parTrans" cxnId="{E3C80226-FBF1-4454-84DA-A7411DDF0A34}">
      <dgm:prSet/>
      <dgm:spPr/>
      <dgm:t>
        <a:bodyPr/>
        <a:lstStyle/>
        <a:p>
          <a:endParaRPr lang="en-US"/>
        </a:p>
      </dgm:t>
    </dgm:pt>
    <dgm:pt modelId="{64EAECB8-2EEC-4694-8B25-31B958EEC55D}" type="sibTrans" cxnId="{E3C80226-FBF1-4454-84DA-A7411DDF0A34}">
      <dgm:prSet/>
      <dgm:spPr/>
      <dgm:t>
        <a:bodyPr/>
        <a:lstStyle/>
        <a:p>
          <a:endParaRPr lang="en-US"/>
        </a:p>
      </dgm:t>
    </dgm:pt>
    <dgm:pt modelId="{983794E0-7AB5-4F3C-A09A-35C5E0494521}">
      <dgm:prSet/>
      <dgm:spPr/>
      <dgm:t>
        <a:bodyPr/>
        <a:lstStyle/>
        <a:p>
          <a:r>
            <a:rPr lang="en-US"/>
            <a:t>LANE DEPARTURE WARNING</a:t>
          </a:r>
        </a:p>
      </dgm:t>
    </dgm:pt>
    <dgm:pt modelId="{BC4D523C-660C-4109-9B42-A26EFCBB2178}" type="parTrans" cxnId="{96DB1082-2E77-4DA1-8390-67C3E2EE0E2F}">
      <dgm:prSet/>
      <dgm:spPr/>
      <dgm:t>
        <a:bodyPr/>
        <a:lstStyle/>
        <a:p>
          <a:endParaRPr lang="en-US"/>
        </a:p>
      </dgm:t>
    </dgm:pt>
    <dgm:pt modelId="{CAEEF214-1EDD-4D53-8F9B-F26D64BAC6DA}" type="sibTrans" cxnId="{96DB1082-2E77-4DA1-8390-67C3E2EE0E2F}">
      <dgm:prSet/>
      <dgm:spPr/>
      <dgm:t>
        <a:bodyPr/>
        <a:lstStyle/>
        <a:p>
          <a:endParaRPr lang="en-US"/>
        </a:p>
      </dgm:t>
    </dgm:pt>
    <dgm:pt modelId="{22C5C87A-77AF-4520-9D92-DEF9EC2F7CB0}">
      <dgm:prSet/>
      <dgm:spPr/>
      <dgm:t>
        <a:bodyPr/>
        <a:lstStyle/>
        <a:p>
          <a:r>
            <a:rPr lang="en-US"/>
            <a:t>LANE KEEPING SYSTEMS</a:t>
          </a:r>
        </a:p>
      </dgm:t>
    </dgm:pt>
    <dgm:pt modelId="{C521BACA-CD55-4CA3-83E1-2B79FEB2D658}" type="parTrans" cxnId="{6A1DCE97-F6D7-4D8D-B596-4138E243729E}">
      <dgm:prSet/>
      <dgm:spPr/>
      <dgm:t>
        <a:bodyPr/>
        <a:lstStyle/>
        <a:p>
          <a:endParaRPr lang="en-US"/>
        </a:p>
      </dgm:t>
    </dgm:pt>
    <dgm:pt modelId="{2D536942-9100-4F8A-8F48-D75435DF6DD6}" type="sibTrans" cxnId="{6A1DCE97-F6D7-4D8D-B596-4138E243729E}">
      <dgm:prSet/>
      <dgm:spPr/>
      <dgm:t>
        <a:bodyPr/>
        <a:lstStyle/>
        <a:p>
          <a:endParaRPr lang="en-US"/>
        </a:p>
      </dgm:t>
    </dgm:pt>
    <dgm:pt modelId="{E69BF759-C91E-419B-A120-E28C1902C703}" type="pres">
      <dgm:prSet presAssocID="{AB605027-8329-441E-B947-F336F66E0399}" presName="root" presStyleCnt="0">
        <dgm:presLayoutVars>
          <dgm:dir/>
          <dgm:resizeHandles val="exact"/>
        </dgm:presLayoutVars>
      </dgm:prSet>
      <dgm:spPr/>
    </dgm:pt>
    <dgm:pt modelId="{F05F530F-E7E1-4F7D-8386-D568D7F996B7}" type="pres">
      <dgm:prSet presAssocID="{FEC59CE2-6108-4E45-AFA0-886ACB87245E}" presName="compNode" presStyleCnt="0"/>
      <dgm:spPr/>
    </dgm:pt>
    <dgm:pt modelId="{F39BBC81-9318-42B3-B817-EEA5D03496D2}" type="pres">
      <dgm:prSet presAssocID="{FEC59CE2-6108-4E45-AFA0-886ACB87245E}" presName="bgRect" presStyleLbl="bgShp" presStyleIdx="0" presStyleCnt="3"/>
      <dgm:spPr/>
    </dgm:pt>
    <dgm:pt modelId="{040AA72C-8CB2-44E8-A388-EB850ED9F612}" type="pres">
      <dgm:prSet presAssocID="{FEC59CE2-6108-4E45-AFA0-886ACB87245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0B5C1329-73B1-42BE-A81C-C2E562E41DAD}" type="pres">
      <dgm:prSet presAssocID="{FEC59CE2-6108-4E45-AFA0-886ACB87245E}" presName="spaceRect" presStyleCnt="0"/>
      <dgm:spPr/>
    </dgm:pt>
    <dgm:pt modelId="{CB01E524-7E7A-4BAF-8354-464D0976BE76}" type="pres">
      <dgm:prSet presAssocID="{FEC59CE2-6108-4E45-AFA0-886ACB87245E}" presName="parTx" presStyleLbl="revTx" presStyleIdx="0" presStyleCnt="3">
        <dgm:presLayoutVars>
          <dgm:chMax val="0"/>
          <dgm:chPref val="0"/>
        </dgm:presLayoutVars>
      </dgm:prSet>
      <dgm:spPr/>
    </dgm:pt>
    <dgm:pt modelId="{451F8740-E13C-4197-A4AF-5CA052AC7F11}" type="pres">
      <dgm:prSet presAssocID="{64EAECB8-2EEC-4694-8B25-31B958EEC55D}" presName="sibTrans" presStyleCnt="0"/>
      <dgm:spPr/>
    </dgm:pt>
    <dgm:pt modelId="{303DBE59-28B7-4546-A89A-28CBD33CF7AB}" type="pres">
      <dgm:prSet presAssocID="{983794E0-7AB5-4F3C-A09A-35C5E0494521}" presName="compNode" presStyleCnt="0"/>
      <dgm:spPr/>
    </dgm:pt>
    <dgm:pt modelId="{B6563CE1-E239-4782-8D3C-644C3C22486F}" type="pres">
      <dgm:prSet presAssocID="{983794E0-7AB5-4F3C-A09A-35C5E0494521}" presName="bgRect" presStyleLbl="bgShp" presStyleIdx="1" presStyleCnt="3"/>
      <dgm:spPr/>
    </dgm:pt>
    <dgm:pt modelId="{A2FD29E7-DF5B-4DEC-B26D-CDB21910E0CD}" type="pres">
      <dgm:prSet presAssocID="{983794E0-7AB5-4F3C-A09A-35C5E049452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4A9DACEF-2F7C-4D95-A690-EA74EEC3E4D4}" type="pres">
      <dgm:prSet presAssocID="{983794E0-7AB5-4F3C-A09A-35C5E0494521}" presName="spaceRect" presStyleCnt="0"/>
      <dgm:spPr/>
    </dgm:pt>
    <dgm:pt modelId="{1DD5323D-9D22-48B6-A9DD-9951A391319A}" type="pres">
      <dgm:prSet presAssocID="{983794E0-7AB5-4F3C-A09A-35C5E0494521}" presName="parTx" presStyleLbl="revTx" presStyleIdx="1" presStyleCnt="3">
        <dgm:presLayoutVars>
          <dgm:chMax val="0"/>
          <dgm:chPref val="0"/>
        </dgm:presLayoutVars>
      </dgm:prSet>
      <dgm:spPr/>
    </dgm:pt>
    <dgm:pt modelId="{A286F632-E093-43E0-8A17-BB2279BA7F0A}" type="pres">
      <dgm:prSet presAssocID="{CAEEF214-1EDD-4D53-8F9B-F26D64BAC6DA}" presName="sibTrans" presStyleCnt="0"/>
      <dgm:spPr/>
    </dgm:pt>
    <dgm:pt modelId="{79106929-F2E6-4E5A-97AE-66D6843AE630}" type="pres">
      <dgm:prSet presAssocID="{22C5C87A-77AF-4520-9D92-DEF9EC2F7CB0}" presName="compNode" presStyleCnt="0"/>
      <dgm:spPr/>
    </dgm:pt>
    <dgm:pt modelId="{EE40F631-7190-4113-95B3-19A2BF683D9D}" type="pres">
      <dgm:prSet presAssocID="{22C5C87A-77AF-4520-9D92-DEF9EC2F7CB0}" presName="bgRect" presStyleLbl="bgShp" presStyleIdx="2" presStyleCnt="3"/>
      <dgm:spPr/>
    </dgm:pt>
    <dgm:pt modelId="{69CB19C2-20A4-42B6-92DE-6F2E877B7DFF}" type="pres">
      <dgm:prSet presAssocID="{22C5C87A-77AF-4520-9D92-DEF9EC2F7C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uck"/>
        </a:ext>
      </dgm:extLst>
    </dgm:pt>
    <dgm:pt modelId="{A6C669C9-F58F-4692-884E-27FC8E606285}" type="pres">
      <dgm:prSet presAssocID="{22C5C87A-77AF-4520-9D92-DEF9EC2F7CB0}" presName="spaceRect" presStyleCnt="0"/>
      <dgm:spPr/>
    </dgm:pt>
    <dgm:pt modelId="{751289D8-154A-4E47-8DBC-7E19F5B49ACE}" type="pres">
      <dgm:prSet presAssocID="{22C5C87A-77AF-4520-9D92-DEF9EC2F7CB0}" presName="parTx" presStyleLbl="revTx" presStyleIdx="2" presStyleCnt="3">
        <dgm:presLayoutVars>
          <dgm:chMax val="0"/>
          <dgm:chPref val="0"/>
        </dgm:presLayoutVars>
      </dgm:prSet>
      <dgm:spPr/>
    </dgm:pt>
  </dgm:ptLst>
  <dgm:cxnLst>
    <dgm:cxn modelId="{71C32C1E-97A1-4349-8058-D72F1B3E1EB4}" type="presOf" srcId="{AB605027-8329-441E-B947-F336F66E0399}" destId="{E69BF759-C91E-419B-A120-E28C1902C703}" srcOrd="0" destOrd="0" presId="urn:microsoft.com/office/officeart/2018/2/layout/IconVerticalSolidList"/>
    <dgm:cxn modelId="{E3C80226-FBF1-4454-84DA-A7411DDF0A34}" srcId="{AB605027-8329-441E-B947-F336F66E0399}" destId="{FEC59CE2-6108-4E45-AFA0-886ACB87245E}" srcOrd="0" destOrd="0" parTransId="{B8749939-7C62-43BE-948D-DD89DADFB959}" sibTransId="{64EAECB8-2EEC-4694-8B25-31B958EEC55D}"/>
    <dgm:cxn modelId="{115DF365-A9C6-4CBC-9B92-74C033E5FB3E}" type="presOf" srcId="{22C5C87A-77AF-4520-9D92-DEF9EC2F7CB0}" destId="{751289D8-154A-4E47-8DBC-7E19F5B49ACE}" srcOrd="0" destOrd="0" presId="urn:microsoft.com/office/officeart/2018/2/layout/IconVerticalSolidList"/>
    <dgm:cxn modelId="{D094C775-04EF-4775-A87D-1E89719B2B23}" type="presOf" srcId="{FEC59CE2-6108-4E45-AFA0-886ACB87245E}" destId="{CB01E524-7E7A-4BAF-8354-464D0976BE76}" srcOrd="0" destOrd="0" presId="urn:microsoft.com/office/officeart/2018/2/layout/IconVerticalSolidList"/>
    <dgm:cxn modelId="{96DB1082-2E77-4DA1-8390-67C3E2EE0E2F}" srcId="{AB605027-8329-441E-B947-F336F66E0399}" destId="{983794E0-7AB5-4F3C-A09A-35C5E0494521}" srcOrd="1" destOrd="0" parTransId="{BC4D523C-660C-4109-9B42-A26EFCBB2178}" sibTransId="{CAEEF214-1EDD-4D53-8F9B-F26D64BAC6DA}"/>
    <dgm:cxn modelId="{6A1DCE97-F6D7-4D8D-B596-4138E243729E}" srcId="{AB605027-8329-441E-B947-F336F66E0399}" destId="{22C5C87A-77AF-4520-9D92-DEF9EC2F7CB0}" srcOrd="2" destOrd="0" parTransId="{C521BACA-CD55-4CA3-83E1-2B79FEB2D658}" sibTransId="{2D536942-9100-4F8A-8F48-D75435DF6DD6}"/>
    <dgm:cxn modelId="{A97561E6-4353-49A3-9A25-01A030DBA2E1}" type="presOf" srcId="{983794E0-7AB5-4F3C-A09A-35C5E0494521}" destId="{1DD5323D-9D22-48B6-A9DD-9951A391319A}" srcOrd="0" destOrd="0" presId="urn:microsoft.com/office/officeart/2018/2/layout/IconVerticalSolidList"/>
    <dgm:cxn modelId="{0DFD6EC8-68BA-4789-BEFA-044EBE6E5A0C}" type="presParOf" srcId="{E69BF759-C91E-419B-A120-E28C1902C703}" destId="{F05F530F-E7E1-4F7D-8386-D568D7F996B7}" srcOrd="0" destOrd="0" presId="urn:microsoft.com/office/officeart/2018/2/layout/IconVerticalSolidList"/>
    <dgm:cxn modelId="{29CC7F1F-5015-4FCF-AFAB-C74F08915540}" type="presParOf" srcId="{F05F530F-E7E1-4F7D-8386-D568D7F996B7}" destId="{F39BBC81-9318-42B3-B817-EEA5D03496D2}" srcOrd="0" destOrd="0" presId="urn:microsoft.com/office/officeart/2018/2/layout/IconVerticalSolidList"/>
    <dgm:cxn modelId="{8A1D08F0-F423-4723-8E64-A3675F121677}" type="presParOf" srcId="{F05F530F-E7E1-4F7D-8386-D568D7F996B7}" destId="{040AA72C-8CB2-44E8-A388-EB850ED9F612}" srcOrd="1" destOrd="0" presId="urn:microsoft.com/office/officeart/2018/2/layout/IconVerticalSolidList"/>
    <dgm:cxn modelId="{A4AE28E9-7F13-4035-B382-C11746764403}" type="presParOf" srcId="{F05F530F-E7E1-4F7D-8386-D568D7F996B7}" destId="{0B5C1329-73B1-42BE-A81C-C2E562E41DAD}" srcOrd="2" destOrd="0" presId="urn:microsoft.com/office/officeart/2018/2/layout/IconVerticalSolidList"/>
    <dgm:cxn modelId="{8D92CE85-2E85-4C2A-8CB4-E293E9DF4BF2}" type="presParOf" srcId="{F05F530F-E7E1-4F7D-8386-D568D7F996B7}" destId="{CB01E524-7E7A-4BAF-8354-464D0976BE76}" srcOrd="3" destOrd="0" presId="urn:microsoft.com/office/officeart/2018/2/layout/IconVerticalSolidList"/>
    <dgm:cxn modelId="{8FA76D60-57B3-415C-B55E-335A64985499}" type="presParOf" srcId="{E69BF759-C91E-419B-A120-E28C1902C703}" destId="{451F8740-E13C-4197-A4AF-5CA052AC7F11}" srcOrd="1" destOrd="0" presId="urn:microsoft.com/office/officeart/2018/2/layout/IconVerticalSolidList"/>
    <dgm:cxn modelId="{59598F1C-DFAC-4BA3-B6F4-41527E12214F}" type="presParOf" srcId="{E69BF759-C91E-419B-A120-E28C1902C703}" destId="{303DBE59-28B7-4546-A89A-28CBD33CF7AB}" srcOrd="2" destOrd="0" presId="urn:microsoft.com/office/officeart/2018/2/layout/IconVerticalSolidList"/>
    <dgm:cxn modelId="{C761E001-2914-4CD4-BC6A-7BFE9A595D19}" type="presParOf" srcId="{303DBE59-28B7-4546-A89A-28CBD33CF7AB}" destId="{B6563CE1-E239-4782-8D3C-644C3C22486F}" srcOrd="0" destOrd="0" presId="urn:microsoft.com/office/officeart/2018/2/layout/IconVerticalSolidList"/>
    <dgm:cxn modelId="{78D6ED1D-9060-457E-8C98-5354F6C0D75F}" type="presParOf" srcId="{303DBE59-28B7-4546-A89A-28CBD33CF7AB}" destId="{A2FD29E7-DF5B-4DEC-B26D-CDB21910E0CD}" srcOrd="1" destOrd="0" presId="urn:microsoft.com/office/officeart/2018/2/layout/IconVerticalSolidList"/>
    <dgm:cxn modelId="{33A83663-BDEA-4D90-B69F-4150AE43D3D5}" type="presParOf" srcId="{303DBE59-28B7-4546-A89A-28CBD33CF7AB}" destId="{4A9DACEF-2F7C-4D95-A690-EA74EEC3E4D4}" srcOrd="2" destOrd="0" presId="urn:microsoft.com/office/officeart/2018/2/layout/IconVerticalSolidList"/>
    <dgm:cxn modelId="{86C38C05-1C56-454F-B48E-A96CB596580B}" type="presParOf" srcId="{303DBE59-28B7-4546-A89A-28CBD33CF7AB}" destId="{1DD5323D-9D22-48B6-A9DD-9951A391319A}" srcOrd="3" destOrd="0" presId="urn:microsoft.com/office/officeart/2018/2/layout/IconVerticalSolidList"/>
    <dgm:cxn modelId="{8FD10AA4-4410-4BB9-B1FC-508A1B9E2C36}" type="presParOf" srcId="{E69BF759-C91E-419B-A120-E28C1902C703}" destId="{A286F632-E093-43E0-8A17-BB2279BA7F0A}" srcOrd="3" destOrd="0" presId="urn:microsoft.com/office/officeart/2018/2/layout/IconVerticalSolidList"/>
    <dgm:cxn modelId="{411E1A4F-CF39-4395-89FB-B10F8C535CEA}" type="presParOf" srcId="{E69BF759-C91E-419B-A120-E28C1902C703}" destId="{79106929-F2E6-4E5A-97AE-66D6843AE630}" srcOrd="4" destOrd="0" presId="urn:microsoft.com/office/officeart/2018/2/layout/IconVerticalSolidList"/>
    <dgm:cxn modelId="{3D1A201D-77C2-45CE-8554-2DED3142A562}" type="presParOf" srcId="{79106929-F2E6-4E5A-97AE-66D6843AE630}" destId="{EE40F631-7190-4113-95B3-19A2BF683D9D}" srcOrd="0" destOrd="0" presId="urn:microsoft.com/office/officeart/2018/2/layout/IconVerticalSolidList"/>
    <dgm:cxn modelId="{063B7CE6-D81C-4EF6-BB54-6CDE61369428}" type="presParOf" srcId="{79106929-F2E6-4E5A-97AE-66D6843AE630}" destId="{69CB19C2-20A4-42B6-92DE-6F2E877B7DFF}" srcOrd="1" destOrd="0" presId="urn:microsoft.com/office/officeart/2018/2/layout/IconVerticalSolidList"/>
    <dgm:cxn modelId="{A32FCF0D-584B-4927-B119-3ABD586871E7}" type="presParOf" srcId="{79106929-F2E6-4E5A-97AE-66D6843AE630}" destId="{A6C669C9-F58F-4692-884E-27FC8E606285}" srcOrd="2" destOrd="0" presId="urn:microsoft.com/office/officeart/2018/2/layout/IconVerticalSolidList"/>
    <dgm:cxn modelId="{6BBEA1D8-C307-4B94-A022-76A66EAA9CF0}" type="presParOf" srcId="{79106929-F2E6-4E5A-97AE-66D6843AE630}" destId="{751289D8-154A-4E47-8DBC-7E19F5B49AC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9BBC81-9318-42B3-B817-EEA5D03496D2}">
      <dsp:nvSpPr>
        <dsp:cNvPr id="0" name=""/>
        <dsp:cNvSpPr/>
      </dsp:nvSpPr>
      <dsp:spPr>
        <a:xfrm>
          <a:off x="0" y="421"/>
          <a:ext cx="9604375" cy="9853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0AA72C-8CB2-44E8-A388-EB850ED9F612}">
      <dsp:nvSpPr>
        <dsp:cNvPr id="0" name=""/>
        <dsp:cNvSpPr/>
      </dsp:nvSpPr>
      <dsp:spPr>
        <a:xfrm>
          <a:off x="298074" y="222129"/>
          <a:ext cx="541953" cy="5419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01E524-7E7A-4BAF-8354-464D0976BE76}">
      <dsp:nvSpPr>
        <dsp:cNvPr id="0" name=""/>
        <dsp:cNvSpPr/>
      </dsp:nvSpPr>
      <dsp:spPr>
        <a:xfrm>
          <a:off x="1138102" y="421"/>
          <a:ext cx="8466272" cy="985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85" tIns="104285" rIns="104285" bIns="104285" numCol="1" spcCol="1270" anchor="ctr" anchorCtr="0">
          <a:noAutofit/>
        </a:bodyPr>
        <a:lstStyle/>
        <a:p>
          <a:pPr marL="0" lvl="0" indent="0" algn="l" defTabSz="1111250">
            <a:lnSpc>
              <a:spcPct val="90000"/>
            </a:lnSpc>
            <a:spcBef>
              <a:spcPct val="0"/>
            </a:spcBef>
            <a:spcAft>
              <a:spcPct val="35000"/>
            </a:spcAft>
            <a:buNone/>
          </a:pPr>
          <a:r>
            <a:rPr lang="en-US" sz="2500" kern="1200"/>
            <a:t>DRIVER ASSISTANCE</a:t>
          </a:r>
        </a:p>
      </dsp:txBody>
      <dsp:txXfrm>
        <a:off x="1138102" y="421"/>
        <a:ext cx="8466272" cy="985370"/>
      </dsp:txXfrm>
    </dsp:sp>
    <dsp:sp modelId="{B6563CE1-E239-4782-8D3C-644C3C22486F}">
      <dsp:nvSpPr>
        <dsp:cNvPr id="0" name=""/>
        <dsp:cNvSpPr/>
      </dsp:nvSpPr>
      <dsp:spPr>
        <a:xfrm>
          <a:off x="0" y="1232133"/>
          <a:ext cx="9604375" cy="9853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FD29E7-DF5B-4DEC-B26D-CDB21910E0CD}">
      <dsp:nvSpPr>
        <dsp:cNvPr id="0" name=""/>
        <dsp:cNvSpPr/>
      </dsp:nvSpPr>
      <dsp:spPr>
        <a:xfrm>
          <a:off x="298074" y="1453842"/>
          <a:ext cx="541953" cy="5419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D5323D-9D22-48B6-A9DD-9951A391319A}">
      <dsp:nvSpPr>
        <dsp:cNvPr id="0" name=""/>
        <dsp:cNvSpPr/>
      </dsp:nvSpPr>
      <dsp:spPr>
        <a:xfrm>
          <a:off x="1138102" y="1232133"/>
          <a:ext cx="8466272" cy="985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85" tIns="104285" rIns="104285" bIns="104285" numCol="1" spcCol="1270" anchor="ctr" anchorCtr="0">
          <a:noAutofit/>
        </a:bodyPr>
        <a:lstStyle/>
        <a:p>
          <a:pPr marL="0" lvl="0" indent="0" algn="l" defTabSz="1111250">
            <a:lnSpc>
              <a:spcPct val="90000"/>
            </a:lnSpc>
            <a:spcBef>
              <a:spcPct val="0"/>
            </a:spcBef>
            <a:spcAft>
              <a:spcPct val="35000"/>
            </a:spcAft>
            <a:buNone/>
          </a:pPr>
          <a:r>
            <a:rPr lang="en-US" sz="2500" kern="1200"/>
            <a:t>LANE DEPARTURE WARNING</a:t>
          </a:r>
        </a:p>
      </dsp:txBody>
      <dsp:txXfrm>
        <a:off x="1138102" y="1232133"/>
        <a:ext cx="8466272" cy="985370"/>
      </dsp:txXfrm>
    </dsp:sp>
    <dsp:sp modelId="{EE40F631-7190-4113-95B3-19A2BF683D9D}">
      <dsp:nvSpPr>
        <dsp:cNvPr id="0" name=""/>
        <dsp:cNvSpPr/>
      </dsp:nvSpPr>
      <dsp:spPr>
        <a:xfrm>
          <a:off x="0" y="2463846"/>
          <a:ext cx="9604375" cy="9853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CB19C2-20A4-42B6-92DE-6F2E877B7DFF}">
      <dsp:nvSpPr>
        <dsp:cNvPr id="0" name=""/>
        <dsp:cNvSpPr/>
      </dsp:nvSpPr>
      <dsp:spPr>
        <a:xfrm>
          <a:off x="298074" y="2685554"/>
          <a:ext cx="541953" cy="5419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1289D8-154A-4E47-8DBC-7E19F5B49ACE}">
      <dsp:nvSpPr>
        <dsp:cNvPr id="0" name=""/>
        <dsp:cNvSpPr/>
      </dsp:nvSpPr>
      <dsp:spPr>
        <a:xfrm>
          <a:off x="1138102" y="2463846"/>
          <a:ext cx="8466272" cy="985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85" tIns="104285" rIns="104285" bIns="104285" numCol="1" spcCol="1270" anchor="ctr" anchorCtr="0">
          <a:noAutofit/>
        </a:bodyPr>
        <a:lstStyle/>
        <a:p>
          <a:pPr marL="0" lvl="0" indent="0" algn="l" defTabSz="1111250">
            <a:lnSpc>
              <a:spcPct val="90000"/>
            </a:lnSpc>
            <a:spcBef>
              <a:spcPct val="0"/>
            </a:spcBef>
            <a:spcAft>
              <a:spcPct val="35000"/>
            </a:spcAft>
            <a:buNone/>
          </a:pPr>
          <a:r>
            <a:rPr lang="en-US" sz="2500" kern="1200"/>
            <a:t>LANE KEEPING SYSTEMS</a:t>
          </a:r>
        </a:p>
      </dsp:txBody>
      <dsp:txXfrm>
        <a:off x="1138102" y="2463846"/>
        <a:ext cx="8466272" cy="9853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1A1844-1D42-4090-9216-6DE3868750C9}" type="datetimeFigureOut">
              <a:rPr lang="en-IN" smtClean="0"/>
              <a:t>22-08-2022</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B979ACBC-EAC3-4006-8E01-6FE12650E231}"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6530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1A1844-1D42-4090-9216-6DE3868750C9}" type="datetimeFigureOut">
              <a:rPr lang="en-IN" smtClean="0"/>
              <a:t>22-08-2022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79ACBC-EAC3-4006-8E01-6FE12650E231}"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69495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1A1844-1D42-4090-9216-6DE3868750C9}" type="datetimeFigureOut">
              <a:rPr lang="en-IN" smtClean="0"/>
              <a:t>22-08-2022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79ACBC-EAC3-4006-8E01-6FE12650E231}"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4570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1A1844-1D42-4090-9216-6DE3868750C9}" type="datetimeFigureOut">
              <a:rPr lang="en-IN" smtClean="0"/>
              <a:t>22-08-2022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79ACBC-EAC3-4006-8E01-6FE12650E231}"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18816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1A1844-1D42-4090-9216-6DE3868750C9}" type="datetimeFigureOut">
              <a:rPr lang="en-IN" smtClean="0"/>
              <a:t>22-08-2022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79ACBC-EAC3-4006-8E01-6FE12650E231}"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4065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1A1844-1D42-4090-9216-6DE3868750C9}" type="datetimeFigureOut">
              <a:rPr lang="en-IN" smtClean="0"/>
              <a:t>22-08-2022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79ACBC-EAC3-4006-8E01-6FE12650E231}"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3901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1A1844-1D42-4090-9216-6DE3868750C9}" type="datetimeFigureOut">
              <a:rPr lang="en-IN" smtClean="0"/>
              <a:t>22-08-2022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979ACBC-EAC3-4006-8E01-6FE12650E231}"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6124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1A1844-1D42-4090-9216-6DE3868750C9}" type="datetimeFigureOut">
              <a:rPr lang="en-IN" smtClean="0"/>
              <a:t>22-08-2022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979ACBC-EAC3-4006-8E01-6FE12650E231}"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0038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A1844-1D42-4090-9216-6DE3868750C9}" type="datetimeFigureOut">
              <a:rPr lang="en-IN" smtClean="0"/>
              <a:t>22-08-2022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979ACBC-EAC3-4006-8E01-6FE12650E231}" type="slidenum">
              <a:rPr lang="en-IN" smtClean="0"/>
              <a:t>‹#›</a:t>
            </a:fld>
            <a:endParaRPr lang="en-IN"/>
          </a:p>
        </p:txBody>
      </p:sp>
    </p:spTree>
    <p:extLst>
      <p:ext uri="{BB962C8B-B14F-4D97-AF65-F5344CB8AC3E}">
        <p14:creationId xmlns:p14="http://schemas.microsoft.com/office/powerpoint/2010/main" val="1190480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1A1844-1D42-4090-9216-6DE3868750C9}" type="datetimeFigureOut">
              <a:rPr lang="en-IN" smtClean="0"/>
              <a:t>22-08-2022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79ACBC-EAC3-4006-8E01-6FE12650E231}"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0773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B1A1844-1D42-4090-9216-6DE3868750C9}" type="datetimeFigureOut">
              <a:rPr lang="en-IN" smtClean="0"/>
              <a:t>22-08-2022</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B979ACBC-EAC3-4006-8E01-6FE12650E231}"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8408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B1A1844-1D42-4090-9216-6DE3868750C9}" type="datetimeFigureOut">
              <a:rPr lang="en-IN" smtClean="0"/>
              <a:t>22-08-2022</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979ACBC-EAC3-4006-8E01-6FE12650E231}"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1938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HSL_and_HSV" TargetMode="External"/><Relationship Id="rId2" Type="http://schemas.openxmlformats.org/officeDocument/2006/relationships/hyperlink" Target="https://en.wikipedia.org/wiki/RGB_color_model" TargetMode="External"/><Relationship Id="rId1" Type="http://schemas.openxmlformats.org/officeDocument/2006/relationships/slideLayout" Target="../slideLayouts/slideLayout2.xml"/><Relationship Id="rId4" Type="http://schemas.openxmlformats.org/officeDocument/2006/relationships/hyperlink" Target="https://automaticaddison.com/how-the-sobel-operator-work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en.wikipedia.org/wiki/Bitwise_operation#AND"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en.wikipedia.org/wiki/Trapezoid"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ZeBread/TARP/blob/main/edge_detection.py"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ZeBread/TARP/blob/main/edge_detection.p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research.ijcaonline.org/volume122/number13/pxc3905011.pdf#:~:text=The%20Hough%20Transform%20%5B7%5D%20is%20basically%20used%20for,image%20it%20is%20able%20to%20find%20the%20dominant" TargetMode="External"/><Relationship Id="rId3" Type="http://schemas.openxmlformats.org/officeDocument/2006/relationships/hyperlink" Target="https://scholar.google.co.in/scholar_url?url=https://ieeexplore.ieee.org/abstract/document/6869550/&amp;hl=en&amp;sa=X&amp;ei=-K_7YqSyGcyzywSmhqSYAQ&amp;scisig=AAGBfm339W69KZyt6yfTnau7P4ctCNj2Cw&amp;oi=scholarr" TargetMode="External"/><Relationship Id="rId7" Type="http://schemas.openxmlformats.org/officeDocument/2006/relationships/hyperlink" Target="https://scholar.google.co.in/scholar_url?url=https://openaccess.thecvf.com/content/CVPR2021W/MAI/papers/Mahendran_Computer_Vision-Based_Assistance_System_for_the_Visually_Impaired_Using_Mobile_CVPRW_2021_paper.pdf&amp;hl=en&amp;sa=X&amp;ei=t7D7Yte9N4LgyASHm4OIDQ&amp;scisig=AAGBfm11DM3P7nfht-5ZjORxzZtykntIhg&amp;oi=scholarr" TargetMode="External"/><Relationship Id="rId2" Type="http://schemas.openxmlformats.org/officeDocument/2006/relationships/hyperlink" Target="https://ieeexplore.ieee.org/document/6240859" TargetMode="External"/><Relationship Id="rId1" Type="http://schemas.openxmlformats.org/officeDocument/2006/relationships/slideLayout" Target="../slideLayouts/slideLayout2.xml"/><Relationship Id="rId6" Type="http://schemas.openxmlformats.org/officeDocument/2006/relationships/hyperlink" Target="https://scholar.google.co.in/scholar_url?url=https://link.springer.com/chapter/10.1007/978-3-319-12637-1_57&amp;hl=en&amp;sa=X&amp;ei=mbD7YqOQN8ilywSj0IOwAw&amp;scisig=AAGBfm1Dl5QIe9wGdC3l95iV6wcQ3QIEjg&amp;oi=scholarr" TargetMode="External"/><Relationship Id="rId5" Type="http://schemas.openxmlformats.org/officeDocument/2006/relationships/hyperlink" Target="https://arxiv.org/abs/2004.11757" TargetMode="External"/><Relationship Id="rId10" Type="http://schemas.openxmlformats.org/officeDocument/2006/relationships/hyperlink" Target="https://learnopencv.com/hough-transform-with-opencv-c-python/" TargetMode="External"/><Relationship Id="rId4" Type="http://schemas.openxmlformats.org/officeDocument/2006/relationships/hyperlink" Target="https://scholar.google.co.in/scholar_url?url=https://islab.ulsan.ac.kr/files/announcement/328/An%2520Improved%2520Sobel%2520Edge%2520Detection.pdf&amp;hl=en&amp;sa=X&amp;ei=ErD7YoXYJcilywSj0IOwAw&amp;scisig=AAGBfm3lWQB24ILw-mtv1qcgj465IG51iw&amp;oi=scholarr" TargetMode="External"/><Relationship Id="rId9" Type="http://schemas.openxmlformats.org/officeDocument/2006/relationships/hyperlink" Target="https://www.researchgate.net/publication/343789107_Comparative_Study_Between_Canny_and_Sobel_Edge_Detection_Technique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Thresholding_(image_process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042D-0524-A691-A78C-916DE78BB49D}"/>
              </a:ext>
            </a:extLst>
          </p:cNvPr>
          <p:cNvSpPr>
            <a:spLocks noGrp="1"/>
          </p:cNvSpPr>
          <p:nvPr>
            <p:ph type="ctrTitle"/>
          </p:nvPr>
        </p:nvSpPr>
        <p:spPr>
          <a:xfrm>
            <a:off x="2417780" y="785365"/>
            <a:ext cx="8637073" cy="2541431"/>
          </a:xfrm>
        </p:spPr>
        <p:txBody>
          <a:bodyPr>
            <a:normAutofit/>
          </a:bodyPr>
          <a:lstStyle/>
          <a:p>
            <a:pPr algn="ctr"/>
            <a:r>
              <a:rPr lang="en-IN" dirty="0"/>
              <a:t>Automotive Safety</a:t>
            </a:r>
          </a:p>
        </p:txBody>
      </p:sp>
      <p:sp>
        <p:nvSpPr>
          <p:cNvPr id="3" name="Subtitle 2">
            <a:extLst>
              <a:ext uri="{FF2B5EF4-FFF2-40B4-BE49-F238E27FC236}">
                <a16:creationId xmlns:a16="http://schemas.microsoft.com/office/drawing/2014/main" id="{CF63D98C-1EA8-1C4A-A58D-E049439F6C2E}"/>
              </a:ext>
            </a:extLst>
          </p:cNvPr>
          <p:cNvSpPr>
            <a:spLocks noGrp="1"/>
          </p:cNvSpPr>
          <p:nvPr>
            <p:ph type="subTitle" idx="1"/>
          </p:nvPr>
        </p:nvSpPr>
        <p:spPr/>
        <p:txBody>
          <a:bodyPr vert="horz" lIns="91440" tIns="91440" rIns="91440" bIns="91440" rtlCol="0" anchor="t">
            <a:normAutofit/>
          </a:bodyPr>
          <a:lstStyle/>
          <a:p>
            <a:pPr algn="ctr"/>
            <a:r>
              <a:rPr lang="en-IN"/>
              <a:t>Review 3</a:t>
            </a:r>
            <a:endParaRPr lang="en-IN" dirty="0"/>
          </a:p>
        </p:txBody>
      </p:sp>
    </p:spTree>
    <p:extLst>
      <p:ext uri="{BB962C8B-B14F-4D97-AF65-F5344CB8AC3E}">
        <p14:creationId xmlns:p14="http://schemas.microsoft.com/office/powerpoint/2010/main" val="2481772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9497E-C6AC-4D2F-E94A-2C23DDAFFA68}"/>
              </a:ext>
            </a:extLst>
          </p:cNvPr>
          <p:cNvSpPr>
            <a:spLocks noGrp="1"/>
          </p:cNvSpPr>
          <p:nvPr>
            <p:ph type="title"/>
          </p:nvPr>
        </p:nvSpPr>
        <p:spPr/>
        <p:txBody>
          <a:bodyPr>
            <a:normAutofit/>
          </a:bodyPr>
          <a:lstStyle/>
          <a:p>
            <a:pPr algn="ctr"/>
            <a:r>
              <a:rPr lang="en-IN" sz="6000" dirty="0"/>
              <a:t>procedure</a:t>
            </a:r>
          </a:p>
        </p:txBody>
      </p:sp>
      <p:sp>
        <p:nvSpPr>
          <p:cNvPr id="3" name="Content Placeholder 2">
            <a:extLst>
              <a:ext uri="{FF2B5EF4-FFF2-40B4-BE49-F238E27FC236}">
                <a16:creationId xmlns:a16="http://schemas.microsoft.com/office/drawing/2014/main" id="{311DDA80-C270-5A88-6A28-937E55CA857A}"/>
              </a:ext>
            </a:extLst>
          </p:cNvPr>
          <p:cNvSpPr>
            <a:spLocks noGrp="1"/>
          </p:cNvSpPr>
          <p:nvPr>
            <p:ph idx="1"/>
          </p:nvPr>
        </p:nvSpPr>
        <p:spPr>
          <a:xfrm>
            <a:off x="1294362" y="1853754"/>
            <a:ext cx="9603275" cy="4301949"/>
          </a:xfrm>
        </p:spPr>
        <p:txBody>
          <a:bodyPr>
            <a:normAutofit fontScale="77500" lnSpcReduction="20000"/>
          </a:bodyPr>
          <a:lstStyle/>
          <a:p>
            <a:pPr algn="l"/>
            <a:r>
              <a:rPr lang="en-US" sz="2300" b="1" i="0" dirty="0">
                <a:solidFill>
                  <a:srgbClr val="1A1A1A"/>
                </a:solidFill>
                <a:effectLst/>
                <a:latin typeface="+mj-lt"/>
              </a:rPr>
              <a:t>Thresholding Steps</a:t>
            </a:r>
          </a:p>
          <a:p>
            <a:pPr marL="0" indent="0" algn="l">
              <a:buNone/>
            </a:pPr>
            <a:r>
              <a:rPr lang="en-US" sz="2300" b="1" i="0" dirty="0">
                <a:solidFill>
                  <a:srgbClr val="1A1A1A"/>
                </a:solidFill>
                <a:effectLst/>
                <a:latin typeface="+mj-lt"/>
              </a:rPr>
              <a:t>1. Convert the video frame from </a:t>
            </a:r>
            <a:r>
              <a:rPr lang="en-US" sz="2300" b="1" i="0" u="none" strike="noStrike" dirty="0">
                <a:solidFill>
                  <a:srgbClr val="007ACC"/>
                </a:solidFill>
                <a:effectLst/>
                <a:latin typeface="+mj-lt"/>
                <a:hlinkClick r:id="rId2"/>
              </a:rPr>
              <a:t>BGR (blue, green, red) color space</a:t>
            </a:r>
            <a:r>
              <a:rPr lang="en-US" sz="2300" b="1" i="0" dirty="0">
                <a:solidFill>
                  <a:srgbClr val="1A1A1A"/>
                </a:solidFill>
                <a:effectLst/>
                <a:latin typeface="+mj-lt"/>
              </a:rPr>
              <a:t> to </a:t>
            </a:r>
            <a:r>
              <a:rPr lang="en-US" sz="2300" b="1" i="0" u="none" strike="noStrike" dirty="0">
                <a:solidFill>
                  <a:srgbClr val="007ACC"/>
                </a:solidFill>
                <a:effectLst/>
                <a:latin typeface="+mj-lt"/>
                <a:hlinkClick r:id="rId3"/>
              </a:rPr>
              <a:t>HLS (hue, saturation, lightness)</a:t>
            </a:r>
            <a:r>
              <a:rPr lang="en-US" sz="2300" b="1" i="0" dirty="0">
                <a:solidFill>
                  <a:srgbClr val="1A1A1A"/>
                </a:solidFill>
                <a:effectLst/>
                <a:latin typeface="+mj-lt"/>
              </a:rPr>
              <a:t>.</a:t>
            </a:r>
          </a:p>
          <a:p>
            <a:pPr marL="0" indent="0" algn="l">
              <a:buNone/>
            </a:pPr>
            <a:r>
              <a:rPr lang="en-US" sz="2300" dirty="0"/>
              <a:t>         The HLS color space is better than the BGR color space for detecting image issues due to lighting, such as shadows, glare from the sun, headlights, etc. We want to eliminate all these things to make it easier to detect lane lines. For this reason, we use the HLS color space, which divides all colors into hue, saturation, and lightness values.</a:t>
            </a:r>
            <a:endParaRPr lang="en-US" sz="2300" b="1" i="0" dirty="0">
              <a:solidFill>
                <a:srgbClr val="1A1A1A"/>
              </a:solidFill>
              <a:effectLst/>
              <a:latin typeface="+mj-lt"/>
            </a:endParaRPr>
          </a:p>
          <a:p>
            <a:pPr marL="0" indent="0" algn="l">
              <a:buNone/>
            </a:pPr>
            <a:endParaRPr lang="en-US" sz="2300" b="1" i="0" dirty="0">
              <a:solidFill>
                <a:srgbClr val="1A1A1A"/>
              </a:solidFill>
              <a:effectLst/>
              <a:latin typeface="+mj-lt"/>
            </a:endParaRPr>
          </a:p>
          <a:p>
            <a:pPr marL="0" indent="0" algn="l">
              <a:buNone/>
            </a:pPr>
            <a:r>
              <a:rPr lang="en-US" sz="2300" b="1" i="0" dirty="0">
                <a:solidFill>
                  <a:srgbClr val="1A1A1A"/>
                </a:solidFill>
                <a:effectLst/>
                <a:latin typeface="+mj-lt"/>
              </a:rPr>
              <a:t>2.  Perform </a:t>
            </a:r>
            <a:r>
              <a:rPr lang="en-US" sz="2300" b="1" i="0" u="none" strike="noStrike" dirty="0">
                <a:solidFill>
                  <a:srgbClr val="007ACC"/>
                </a:solidFill>
                <a:effectLst/>
                <a:latin typeface="+mj-lt"/>
                <a:hlinkClick r:id="rId4"/>
              </a:rPr>
              <a:t>Sobel edge detection</a:t>
            </a:r>
            <a:r>
              <a:rPr lang="en-US" sz="2300" b="1" i="0" dirty="0">
                <a:solidFill>
                  <a:srgbClr val="1A1A1A"/>
                </a:solidFill>
                <a:effectLst/>
                <a:latin typeface="+mj-lt"/>
              </a:rPr>
              <a:t> on the L (lightness) channel of the image to detect sharp discontinuities in the pixel intensities along the x and y axis of the video frame. </a:t>
            </a:r>
          </a:p>
          <a:p>
            <a:pPr marL="0" indent="0" algn="l">
              <a:buNone/>
            </a:pPr>
            <a:r>
              <a:rPr lang="en-US" sz="2300" dirty="0"/>
              <a:t>       Sharp changes in intensity from one pixel to a neighboring pixel means that an edge is likely present. We want to detect the strongest edges in the image so that we can isolate potential lane line edges.</a:t>
            </a:r>
            <a:endParaRPr lang="en-US" sz="2300" b="1" i="0" dirty="0">
              <a:solidFill>
                <a:srgbClr val="1A1A1A"/>
              </a:solidFill>
              <a:effectLst/>
              <a:latin typeface="+mj-lt"/>
            </a:endParaRPr>
          </a:p>
        </p:txBody>
      </p:sp>
    </p:spTree>
    <p:extLst>
      <p:ext uri="{BB962C8B-B14F-4D97-AF65-F5344CB8AC3E}">
        <p14:creationId xmlns:p14="http://schemas.microsoft.com/office/powerpoint/2010/main" val="2639847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B0EA-7A84-E72D-4B70-66F141ECF318}"/>
              </a:ext>
            </a:extLst>
          </p:cNvPr>
          <p:cNvSpPr>
            <a:spLocks noGrp="1"/>
          </p:cNvSpPr>
          <p:nvPr>
            <p:ph type="title"/>
          </p:nvPr>
        </p:nvSpPr>
        <p:spPr/>
        <p:txBody>
          <a:bodyPr>
            <a:normAutofit/>
          </a:bodyPr>
          <a:lstStyle/>
          <a:p>
            <a:pPr algn="ctr"/>
            <a:r>
              <a:rPr lang="en-IN" sz="6000" dirty="0"/>
              <a:t>procedure</a:t>
            </a:r>
          </a:p>
        </p:txBody>
      </p:sp>
      <p:sp>
        <p:nvSpPr>
          <p:cNvPr id="3" name="Content Placeholder 2">
            <a:extLst>
              <a:ext uri="{FF2B5EF4-FFF2-40B4-BE49-F238E27FC236}">
                <a16:creationId xmlns:a16="http://schemas.microsoft.com/office/drawing/2014/main" id="{F95219F2-7694-757E-A05D-76CB8D66DFD6}"/>
              </a:ext>
            </a:extLst>
          </p:cNvPr>
          <p:cNvSpPr>
            <a:spLocks noGrp="1"/>
          </p:cNvSpPr>
          <p:nvPr>
            <p:ph idx="1"/>
          </p:nvPr>
        </p:nvSpPr>
        <p:spPr>
          <a:xfrm>
            <a:off x="1451579" y="2015732"/>
            <a:ext cx="9603275" cy="4037749"/>
          </a:xfrm>
        </p:spPr>
        <p:txBody>
          <a:bodyPr>
            <a:normAutofit fontScale="40000" lnSpcReduction="20000"/>
          </a:bodyPr>
          <a:lstStyle/>
          <a:p>
            <a:pPr marL="0" indent="0">
              <a:buNone/>
            </a:pPr>
            <a:r>
              <a:rPr lang="en-US" sz="4000" b="1" i="0" dirty="0">
                <a:solidFill>
                  <a:srgbClr val="1A1A1A"/>
                </a:solidFill>
                <a:effectLst/>
                <a:latin typeface="+mj-lt"/>
              </a:rPr>
              <a:t>3. Perform binary thresholding on the S (saturation) channel of the video frame. </a:t>
            </a:r>
          </a:p>
          <a:p>
            <a:r>
              <a:rPr lang="en-US" sz="4000" dirty="0"/>
              <a:t>A high saturation value means the hue color is pure. We expect lane lines to be nice, pure colors, such as solid white and solid yellow. Both solid white and solid yellow, have high saturation channel values. </a:t>
            </a:r>
          </a:p>
          <a:p>
            <a:r>
              <a:rPr lang="en-US" sz="4000" dirty="0"/>
              <a:t>Binary thresholding generates an image that is full of 0s (black) and 255 (white) intensity values. Pixels with high saturation values (e.g. &gt; 80 on a scale from 0 to 255) will be set to white, while everything else will be set to black.</a:t>
            </a:r>
          </a:p>
          <a:p>
            <a:endParaRPr lang="en-US" sz="4000" dirty="0"/>
          </a:p>
          <a:p>
            <a:pPr marL="0" indent="0">
              <a:buNone/>
            </a:pPr>
            <a:r>
              <a:rPr lang="en-US" sz="4000" b="1" dirty="0">
                <a:solidFill>
                  <a:srgbClr val="1A1A1A"/>
                </a:solidFill>
                <a:latin typeface="+mj-lt"/>
              </a:rPr>
              <a:t>4. </a:t>
            </a:r>
            <a:r>
              <a:rPr lang="en-US" sz="4000" b="1" i="0" dirty="0">
                <a:solidFill>
                  <a:srgbClr val="1A1A1A"/>
                </a:solidFill>
                <a:effectLst/>
                <a:latin typeface="+mj-lt"/>
              </a:rPr>
              <a:t>Perform binary thresholding on the R (red) channel of the original BGR video frame. </a:t>
            </a:r>
          </a:p>
          <a:p>
            <a:r>
              <a:rPr lang="en-US" sz="4000" dirty="0"/>
              <a:t>This step helps extract the yellow and white color values, which are the typical colors of lane lines. </a:t>
            </a:r>
          </a:p>
          <a:p>
            <a:r>
              <a:rPr lang="en-US" sz="4000" dirty="0"/>
              <a:t>Remember, pure white is </a:t>
            </a:r>
            <a:r>
              <a:rPr lang="en-US" sz="4000" dirty="0" err="1"/>
              <a:t>bgr</a:t>
            </a:r>
            <a:r>
              <a:rPr lang="en-US" sz="4000" dirty="0"/>
              <a:t>(255, 255, 255). Pure yellow is </a:t>
            </a:r>
            <a:r>
              <a:rPr lang="en-US" sz="4000" dirty="0" err="1"/>
              <a:t>bgr</a:t>
            </a:r>
            <a:r>
              <a:rPr lang="en-US" sz="4000" dirty="0"/>
              <a:t>(0, 255, 255). Both have high red channel values.</a:t>
            </a:r>
          </a:p>
          <a:p>
            <a:r>
              <a:rPr lang="en-US" sz="4000" dirty="0"/>
              <a:t>To generate our binary image at this stage, pixels that have rich red channel values (e.g. &gt; 120 on a scale from 0 to 255) will be set to white. All other pixels will be set to black.</a:t>
            </a:r>
          </a:p>
          <a:p>
            <a:pPr marL="0" indent="0">
              <a:buNone/>
            </a:pPr>
            <a:endParaRPr lang="en-US" sz="3800" b="1" i="0" dirty="0">
              <a:solidFill>
                <a:srgbClr val="1A1A1A"/>
              </a:solidFill>
              <a:effectLst/>
              <a:latin typeface="+mj-lt"/>
            </a:endParaRPr>
          </a:p>
          <a:p>
            <a:endParaRPr lang="en-IN" dirty="0"/>
          </a:p>
        </p:txBody>
      </p:sp>
    </p:spTree>
    <p:extLst>
      <p:ext uri="{BB962C8B-B14F-4D97-AF65-F5344CB8AC3E}">
        <p14:creationId xmlns:p14="http://schemas.microsoft.com/office/powerpoint/2010/main" val="697768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847C0-DB00-A0F4-9F6B-DFC6F248FE78}"/>
              </a:ext>
            </a:extLst>
          </p:cNvPr>
          <p:cNvSpPr>
            <a:spLocks noGrp="1"/>
          </p:cNvSpPr>
          <p:nvPr>
            <p:ph type="title"/>
          </p:nvPr>
        </p:nvSpPr>
        <p:spPr/>
        <p:txBody>
          <a:bodyPr>
            <a:normAutofit/>
          </a:bodyPr>
          <a:lstStyle/>
          <a:p>
            <a:pPr algn="ctr"/>
            <a:r>
              <a:rPr lang="en-IN" sz="6000" dirty="0"/>
              <a:t>procedure</a:t>
            </a:r>
          </a:p>
        </p:txBody>
      </p:sp>
      <p:sp>
        <p:nvSpPr>
          <p:cNvPr id="3" name="Content Placeholder 2">
            <a:extLst>
              <a:ext uri="{FF2B5EF4-FFF2-40B4-BE49-F238E27FC236}">
                <a16:creationId xmlns:a16="http://schemas.microsoft.com/office/drawing/2014/main" id="{DC3C28E7-53FA-CBCB-5FC3-3DD67D57E560}"/>
              </a:ext>
            </a:extLst>
          </p:cNvPr>
          <p:cNvSpPr>
            <a:spLocks noGrp="1"/>
          </p:cNvSpPr>
          <p:nvPr>
            <p:ph idx="1"/>
          </p:nvPr>
        </p:nvSpPr>
        <p:spPr/>
        <p:txBody>
          <a:bodyPr/>
          <a:lstStyle/>
          <a:p>
            <a:pPr marL="0" indent="0">
              <a:buNone/>
            </a:pPr>
            <a:r>
              <a:rPr lang="en-US" sz="2000" b="1" i="0" dirty="0">
                <a:solidFill>
                  <a:srgbClr val="1A1A1A"/>
                </a:solidFill>
                <a:effectLst/>
                <a:latin typeface="+mj-lt"/>
              </a:rPr>
              <a:t>5. Perform the </a:t>
            </a:r>
            <a:r>
              <a:rPr lang="en-US" sz="2000" b="1" i="0" u="none" strike="noStrike" dirty="0">
                <a:solidFill>
                  <a:srgbClr val="007ACC"/>
                </a:solidFill>
                <a:effectLst/>
                <a:latin typeface="+mj-lt"/>
                <a:hlinkClick r:id="rId2"/>
              </a:rPr>
              <a:t>bitwise and operation</a:t>
            </a:r>
            <a:r>
              <a:rPr lang="en-US" sz="2000" b="1" i="0" dirty="0">
                <a:solidFill>
                  <a:srgbClr val="1A1A1A"/>
                </a:solidFill>
                <a:effectLst/>
                <a:latin typeface="+mj-lt"/>
              </a:rPr>
              <a:t> to reduce noise in the image caused by shadows and variations in the road color.</a:t>
            </a:r>
          </a:p>
          <a:p>
            <a:pPr marL="0" indent="0">
              <a:buNone/>
            </a:pPr>
            <a:r>
              <a:rPr lang="en-US" dirty="0">
                <a:latin typeface="+mj-lt"/>
              </a:rPr>
              <a:t>Lane lines should be pure in color and have high red channel values. The bitwise AND operation reduces noise and blacks-out any pixels that don’t appear to be nice, pure, solid colors (like white or yellow lane lines.)</a:t>
            </a:r>
            <a:endParaRPr lang="en-IN" sz="2000" dirty="0">
              <a:latin typeface="+mj-lt"/>
            </a:endParaRPr>
          </a:p>
          <a:p>
            <a:endParaRPr lang="en-IN" dirty="0"/>
          </a:p>
        </p:txBody>
      </p:sp>
    </p:spTree>
    <p:extLst>
      <p:ext uri="{BB962C8B-B14F-4D97-AF65-F5344CB8AC3E}">
        <p14:creationId xmlns:p14="http://schemas.microsoft.com/office/powerpoint/2010/main" val="1888940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8E3FA-3085-93CC-A42B-06CF6FC4E24B}"/>
              </a:ext>
            </a:extLst>
          </p:cNvPr>
          <p:cNvSpPr>
            <a:spLocks noGrp="1"/>
          </p:cNvSpPr>
          <p:nvPr>
            <p:ph type="title"/>
          </p:nvPr>
        </p:nvSpPr>
        <p:spPr/>
        <p:txBody>
          <a:bodyPr>
            <a:normAutofit/>
          </a:bodyPr>
          <a:lstStyle/>
          <a:p>
            <a:pPr algn="ctr"/>
            <a:r>
              <a:rPr lang="en-IN" sz="6000" dirty="0"/>
              <a:t>PROCEDURE</a:t>
            </a:r>
          </a:p>
        </p:txBody>
      </p:sp>
      <p:sp>
        <p:nvSpPr>
          <p:cNvPr id="3" name="Content Placeholder 2">
            <a:extLst>
              <a:ext uri="{FF2B5EF4-FFF2-40B4-BE49-F238E27FC236}">
                <a16:creationId xmlns:a16="http://schemas.microsoft.com/office/drawing/2014/main" id="{0D527AF6-3ADD-8478-BB2D-769A49750BCE}"/>
              </a:ext>
            </a:extLst>
          </p:cNvPr>
          <p:cNvSpPr>
            <a:spLocks noGrp="1"/>
          </p:cNvSpPr>
          <p:nvPr>
            <p:ph idx="1"/>
          </p:nvPr>
        </p:nvSpPr>
        <p:spPr/>
        <p:txBody>
          <a:bodyPr>
            <a:normAutofit/>
          </a:bodyPr>
          <a:lstStyle/>
          <a:p>
            <a:pPr marL="0" indent="0" algn="l">
              <a:buNone/>
            </a:pPr>
            <a:r>
              <a:rPr lang="en-US" sz="1900" b="1" i="0" dirty="0">
                <a:solidFill>
                  <a:srgbClr val="1A1A1A"/>
                </a:solidFill>
                <a:effectLst/>
                <a:latin typeface="+mj-lt"/>
              </a:rPr>
              <a:t>Apply Perspective Transformation to Get a Bird’s Eye View</a:t>
            </a:r>
          </a:p>
          <a:p>
            <a:pPr marL="0" indent="0" algn="l">
              <a:buNone/>
            </a:pPr>
            <a:r>
              <a:rPr lang="en-US" sz="1600" dirty="0"/>
              <a:t>from the perspective of the camera mounted on a car below, the lane lines make a </a:t>
            </a:r>
            <a:r>
              <a:rPr lang="en-US" sz="1600" dirty="0">
                <a:hlinkClick r:id="rId2"/>
              </a:rPr>
              <a:t>trapezoid</a:t>
            </a:r>
            <a:r>
              <a:rPr lang="en-US" sz="1600" dirty="0"/>
              <a:t>-like shape. We can’t properly calculate the radius of curvature of the lane because, from the camera’s perspective, the lane width appears to decrease the farther away you get from the car.</a:t>
            </a:r>
          </a:p>
          <a:p>
            <a:pPr marL="0" indent="0" algn="l">
              <a:buNone/>
            </a:pPr>
            <a:r>
              <a:rPr lang="en-US" sz="1600" dirty="0"/>
              <a:t>Imagine you’re a bird. You’re flying high above the road lanes below.  From a birds-eye view, the lines on either side of the lane look like they are parallel. </a:t>
            </a:r>
          </a:p>
          <a:p>
            <a:pPr marL="0" indent="0" algn="l">
              <a:buNone/>
            </a:pPr>
            <a:r>
              <a:rPr lang="en-US" sz="1600" dirty="0"/>
              <a:t>For the first step of perspective transformation, we need to identify a region of interest (ROI). This step helps remove parts of the image we’re not interested in. We are only interested in the lane segment that is immediately in front of the car.</a:t>
            </a:r>
            <a:endParaRPr lang="en-US" sz="1900" b="1" i="0" dirty="0">
              <a:solidFill>
                <a:srgbClr val="1A1A1A"/>
              </a:solidFill>
              <a:effectLst/>
              <a:latin typeface="+mj-lt"/>
            </a:endParaRPr>
          </a:p>
          <a:p>
            <a:endParaRPr lang="en-US" sz="1700" b="1" i="0" dirty="0">
              <a:solidFill>
                <a:srgbClr val="1A1A1A"/>
              </a:solidFill>
              <a:effectLst/>
              <a:latin typeface="+mj-lt"/>
            </a:endParaRPr>
          </a:p>
          <a:p>
            <a:endParaRPr lang="en-US" sz="1600" b="1" i="0" dirty="0">
              <a:solidFill>
                <a:srgbClr val="1A1A1A"/>
              </a:solidFill>
              <a:effectLst/>
              <a:latin typeface="+mj-lt"/>
            </a:endParaRPr>
          </a:p>
          <a:p>
            <a:endParaRPr lang="en-IN" sz="1800" b="1" i="0" dirty="0">
              <a:solidFill>
                <a:srgbClr val="1A1A1A"/>
              </a:solidFill>
              <a:effectLst/>
              <a:latin typeface="+mj-lt"/>
            </a:endParaRPr>
          </a:p>
          <a:p>
            <a:endParaRPr lang="en-IN" b="1" i="0" dirty="0">
              <a:solidFill>
                <a:srgbClr val="1A1A1A"/>
              </a:solidFill>
              <a:effectLst/>
              <a:latin typeface="+mj-lt"/>
            </a:endParaRPr>
          </a:p>
          <a:p>
            <a:endParaRPr lang="en-IN" b="1" i="0" dirty="0">
              <a:solidFill>
                <a:srgbClr val="1A1A1A"/>
              </a:solidFill>
              <a:effectLst/>
              <a:latin typeface="+mj-lt"/>
            </a:endParaRPr>
          </a:p>
          <a:p>
            <a:endParaRPr lang="en-IN" b="1" i="0" dirty="0">
              <a:solidFill>
                <a:srgbClr val="1A1A1A"/>
              </a:solidFill>
              <a:effectLst/>
              <a:latin typeface="+mj-lt"/>
            </a:endParaRPr>
          </a:p>
          <a:p>
            <a:endParaRPr lang="en-US" b="1" i="0" dirty="0">
              <a:solidFill>
                <a:srgbClr val="1A1A1A"/>
              </a:solidFill>
              <a:effectLst/>
              <a:latin typeface="+mj-lt"/>
            </a:endParaRPr>
          </a:p>
          <a:p>
            <a:endParaRPr lang="en-US" b="1" i="0" dirty="0">
              <a:solidFill>
                <a:srgbClr val="1A1A1A"/>
              </a:solidFill>
              <a:effectLst/>
              <a:latin typeface="+mj-lt"/>
            </a:endParaRPr>
          </a:p>
          <a:p>
            <a:pPr algn="l"/>
            <a:endParaRPr lang="en-US" b="1" i="0" dirty="0">
              <a:solidFill>
                <a:srgbClr val="1A1A1A"/>
              </a:solidFill>
              <a:effectLst/>
              <a:latin typeface="+mj-lt"/>
            </a:endParaRPr>
          </a:p>
          <a:p>
            <a:endParaRPr lang="en-IN" dirty="0">
              <a:latin typeface="+mj-lt"/>
            </a:endParaRPr>
          </a:p>
        </p:txBody>
      </p:sp>
    </p:spTree>
    <p:extLst>
      <p:ext uri="{BB962C8B-B14F-4D97-AF65-F5344CB8AC3E}">
        <p14:creationId xmlns:p14="http://schemas.microsoft.com/office/powerpoint/2010/main" val="426805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B6C6C-C156-967C-4DBC-411DA3D533B2}"/>
              </a:ext>
            </a:extLst>
          </p:cNvPr>
          <p:cNvSpPr>
            <a:spLocks noGrp="1"/>
          </p:cNvSpPr>
          <p:nvPr>
            <p:ph type="title"/>
          </p:nvPr>
        </p:nvSpPr>
        <p:spPr/>
        <p:txBody>
          <a:bodyPr>
            <a:normAutofit/>
          </a:bodyPr>
          <a:lstStyle/>
          <a:p>
            <a:pPr algn="ctr"/>
            <a:r>
              <a:rPr lang="en-IN" sz="6000" dirty="0"/>
              <a:t>procedure</a:t>
            </a:r>
          </a:p>
        </p:txBody>
      </p:sp>
      <p:sp>
        <p:nvSpPr>
          <p:cNvPr id="3" name="Content Placeholder 2">
            <a:extLst>
              <a:ext uri="{FF2B5EF4-FFF2-40B4-BE49-F238E27FC236}">
                <a16:creationId xmlns:a16="http://schemas.microsoft.com/office/drawing/2014/main" id="{10FC7B8F-8888-373D-78C1-C2723CF0E4E8}"/>
              </a:ext>
            </a:extLst>
          </p:cNvPr>
          <p:cNvSpPr>
            <a:spLocks noGrp="1"/>
          </p:cNvSpPr>
          <p:nvPr>
            <p:ph idx="1"/>
          </p:nvPr>
        </p:nvSpPr>
        <p:spPr/>
        <p:txBody>
          <a:bodyPr>
            <a:normAutofit fontScale="85000" lnSpcReduction="20000"/>
          </a:bodyPr>
          <a:lstStyle/>
          <a:p>
            <a:r>
              <a:rPr lang="en-IN" sz="2000" b="1" i="0" dirty="0">
                <a:solidFill>
                  <a:srgbClr val="1A1A1A"/>
                </a:solidFill>
                <a:effectLst/>
                <a:latin typeface="+mj-lt"/>
              </a:rPr>
              <a:t>Identify Lane Line Pixels</a:t>
            </a:r>
          </a:p>
          <a:p>
            <a:r>
              <a:rPr lang="en-US" sz="2000" b="1" i="0" dirty="0">
                <a:solidFill>
                  <a:srgbClr val="1A1A1A"/>
                </a:solidFill>
                <a:effectLst/>
                <a:latin typeface="+mj-lt"/>
              </a:rPr>
              <a:t>Set Sliding Windows for White Pixel Detection.</a:t>
            </a:r>
          </a:p>
          <a:p>
            <a:r>
              <a:rPr lang="en-US" sz="2000" b="1" i="0" dirty="0">
                <a:solidFill>
                  <a:srgbClr val="1A1A1A"/>
                </a:solidFill>
                <a:effectLst/>
                <a:latin typeface="+mj-lt"/>
              </a:rPr>
              <a:t>Fill in the Lane Line.</a:t>
            </a:r>
          </a:p>
          <a:p>
            <a:r>
              <a:rPr lang="en-US" sz="2000" b="1" i="0" dirty="0">
                <a:solidFill>
                  <a:srgbClr val="1A1A1A"/>
                </a:solidFill>
                <a:effectLst/>
                <a:latin typeface="+mj-lt"/>
              </a:rPr>
              <a:t>Overlay Lane Lines on Original Image.</a:t>
            </a:r>
          </a:p>
          <a:p>
            <a:r>
              <a:rPr lang="en-IN" sz="2000" b="1" i="0" dirty="0">
                <a:solidFill>
                  <a:srgbClr val="1A1A1A"/>
                </a:solidFill>
                <a:effectLst/>
                <a:latin typeface="+mj-lt"/>
              </a:rPr>
              <a:t>Calculate Lane Line Curvature.</a:t>
            </a:r>
          </a:p>
          <a:p>
            <a:r>
              <a:rPr lang="en-IN" sz="2000" b="1" i="0" dirty="0">
                <a:solidFill>
                  <a:srgbClr val="1A1A1A"/>
                </a:solidFill>
                <a:effectLst/>
                <a:latin typeface="+mj-lt"/>
              </a:rPr>
              <a:t>Calculate the </a:t>
            </a:r>
            <a:r>
              <a:rPr lang="en-IN" sz="2000" b="1" i="0" dirty="0" err="1">
                <a:solidFill>
                  <a:srgbClr val="1A1A1A"/>
                </a:solidFill>
                <a:effectLst/>
                <a:latin typeface="+mj-lt"/>
              </a:rPr>
              <a:t>Center</a:t>
            </a:r>
            <a:r>
              <a:rPr lang="en-IN" sz="2000" b="1" i="0" dirty="0">
                <a:solidFill>
                  <a:srgbClr val="1A1A1A"/>
                </a:solidFill>
                <a:effectLst/>
                <a:latin typeface="+mj-lt"/>
              </a:rPr>
              <a:t> Offset.</a:t>
            </a:r>
          </a:p>
          <a:p>
            <a:r>
              <a:rPr lang="en-IN" sz="2000" b="1" i="0" dirty="0">
                <a:solidFill>
                  <a:srgbClr val="1A1A1A"/>
                </a:solidFill>
                <a:effectLst/>
                <a:latin typeface="+mj-lt"/>
              </a:rPr>
              <a:t>Display Final Image.</a:t>
            </a:r>
          </a:p>
          <a:p>
            <a:r>
              <a:rPr lang="en-US" sz="2000" b="1" i="0" dirty="0">
                <a:solidFill>
                  <a:srgbClr val="1A1A1A"/>
                </a:solidFill>
                <a:effectLst/>
                <a:latin typeface="+mj-lt"/>
              </a:rPr>
              <a:t>Detect Lane Lines in a Video.</a:t>
            </a:r>
          </a:p>
          <a:p>
            <a:r>
              <a:rPr lang="en-IN" sz="2000" b="1" i="0" dirty="0">
                <a:solidFill>
                  <a:srgbClr val="1A1A1A"/>
                </a:solidFill>
                <a:effectLst/>
                <a:latin typeface="+mj-lt"/>
              </a:rPr>
              <a:t>Troubleshooting.</a:t>
            </a:r>
          </a:p>
          <a:p>
            <a:endParaRPr lang="en-IN" dirty="0"/>
          </a:p>
        </p:txBody>
      </p:sp>
    </p:spTree>
    <p:extLst>
      <p:ext uri="{BB962C8B-B14F-4D97-AF65-F5344CB8AC3E}">
        <p14:creationId xmlns:p14="http://schemas.microsoft.com/office/powerpoint/2010/main" val="1134546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5E584-8EE2-7F6B-1A13-422C9018D808}"/>
              </a:ext>
            </a:extLst>
          </p:cNvPr>
          <p:cNvSpPr>
            <a:spLocks noGrp="1"/>
          </p:cNvSpPr>
          <p:nvPr>
            <p:ph type="title"/>
          </p:nvPr>
        </p:nvSpPr>
        <p:spPr/>
        <p:txBody>
          <a:bodyPr>
            <a:normAutofit/>
          </a:bodyPr>
          <a:lstStyle/>
          <a:p>
            <a:r>
              <a:rPr lang="en-IN" dirty="0"/>
              <a:t>Expected progress per review</a:t>
            </a:r>
            <a:br>
              <a:rPr lang="en-IN" dirty="0"/>
            </a:br>
            <a:endParaRPr lang="en-IN" dirty="0"/>
          </a:p>
        </p:txBody>
      </p:sp>
      <p:sp>
        <p:nvSpPr>
          <p:cNvPr id="3" name="Content Placeholder 2">
            <a:extLst>
              <a:ext uri="{FF2B5EF4-FFF2-40B4-BE49-F238E27FC236}">
                <a16:creationId xmlns:a16="http://schemas.microsoft.com/office/drawing/2014/main" id="{D77594CE-F23D-37F4-8654-5B7B35F64353}"/>
              </a:ext>
            </a:extLst>
          </p:cNvPr>
          <p:cNvSpPr>
            <a:spLocks noGrp="1"/>
          </p:cNvSpPr>
          <p:nvPr>
            <p:ph idx="1"/>
          </p:nvPr>
        </p:nvSpPr>
        <p:spPr/>
        <p:txBody>
          <a:bodyPr/>
          <a:lstStyle/>
          <a:p>
            <a:r>
              <a:rPr lang="en-IN" dirty="0"/>
              <a:t>Review 1-Lane detection in a still image</a:t>
            </a:r>
          </a:p>
          <a:p>
            <a:r>
              <a:rPr lang="en-IN" dirty="0"/>
              <a:t>Review 2-Lane detection in a Video</a:t>
            </a:r>
          </a:p>
          <a:p>
            <a:r>
              <a:rPr lang="en-IN" dirty="0"/>
              <a:t>Review 3-Optimization of code and Report.</a:t>
            </a:r>
          </a:p>
        </p:txBody>
      </p:sp>
    </p:spTree>
    <p:extLst>
      <p:ext uri="{BB962C8B-B14F-4D97-AF65-F5344CB8AC3E}">
        <p14:creationId xmlns:p14="http://schemas.microsoft.com/office/powerpoint/2010/main" val="2965272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B1D83-8A3A-6D35-D806-F95EC0AAF0D1}"/>
              </a:ext>
            </a:extLst>
          </p:cNvPr>
          <p:cNvSpPr>
            <a:spLocks noGrp="1"/>
          </p:cNvSpPr>
          <p:nvPr>
            <p:ph type="title"/>
          </p:nvPr>
        </p:nvSpPr>
        <p:spPr/>
        <p:txBody>
          <a:bodyPr/>
          <a:lstStyle/>
          <a:p>
            <a:r>
              <a:rPr lang="en-IN" dirty="0"/>
              <a:t>Progress</a:t>
            </a:r>
          </a:p>
        </p:txBody>
      </p:sp>
      <p:sp>
        <p:nvSpPr>
          <p:cNvPr id="3" name="Content Placeholder 2">
            <a:extLst>
              <a:ext uri="{FF2B5EF4-FFF2-40B4-BE49-F238E27FC236}">
                <a16:creationId xmlns:a16="http://schemas.microsoft.com/office/drawing/2014/main" id="{B9F28A08-1FC4-9C2D-FA74-AA0859377D13}"/>
              </a:ext>
            </a:extLst>
          </p:cNvPr>
          <p:cNvSpPr>
            <a:spLocks noGrp="1"/>
          </p:cNvSpPr>
          <p:nvPr>
            <p:ph idx="1"/>
          </p:nvPr>
        </p:nvSpPr>
        <p:spPr/>
        <p:txBody>
          <a:bodyPr/>
          <a:lstStyle/>
          <a:p>
            <a:r>
              <a:rPr lang="en-IN" dirty="0"/>
              <a:t>Applied the methods stated earlier to detect lanes in a still image </a:t>
            </a:r>
          </a:p>
          <a:p>
            <a:r>
              <a:rPr lang="en-IN" dirty="0"/>
              <a:t>Input </a:t>
            </a:r>
          </a:p>
          <a:p>
            <a:pPr algn="ctr"/>
            <a:endParaRPr lang="en-IN" dirty="0"/>
          </a:p>
          <a:p>
            <a:endParaRPr lang="en-IN" dirty="0"/>
          </a:p>
        </p:txBody>
      </p:sp>
      <p:pic>
        <p:nvPicPr>
          <p:cNvPr id="4" name="Picture 4">
            <a:extLst>
              <a:ext uri="{FF2B5EF4-FFF2-40B4-BE49-F238E27FC236}">
                <a16:creationId xmlns:a16="http://schemas.microsoft.com/office/drawing/2014/main" id="{AB00C52D-BEF2-30FB-9697-9C5291E6ACE4}"/>
              </a:ext>
            </a:extLst>
          </p:cNvPr>
          <p:cNvPicPr>
            <a:picLocks noChangeAspect="1"/>
          </p:cNvPicPr>
          <p:nvPr/>
        </p:nvPicPr>
        <p:blipFill>
          <a:blip r:embed="rId2"/>
          <a:stretch>
            <a:fillRect/>
          </a:stretch>
        </p:blipFill>
        <p:spPr>
          <a:xfrm>
            <a:off x="2471057" y="2494190"/>
            <a:ext cx="5834742" cy="3284764"/>
          </a:xfrm>
          <a:prstGeom prst="rect">
            <a:avLst/>
          </a:prstGeom>
        </p:spPr>
      </p:pic>
    </p:spTree>
    <p:extLst>
      <p:ext uri="{BB962C8B-B14F-4D97-AF65-F5344CB8AC3E}">
        <p14:creationId xmlns:p14="http://schemas.microsoft.com/office/powerpoint/2010/main" val="834938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96E0AA-6A37-6831-1026-4E3072D6E211}"/>
              </a:ext>
            </a:extLst>
          </p:cNvPr>
          <p:cNvPicPr>
            <a:picLocks noChangeAspect="1"/>
          </p:cNvPicPr>
          <p:nvPr/>
        </p:nvPicPr>
        <p:blipFill>
          <a:blip r:embed="rId2"/>
          <a:stretch>
            <a:fillRect/>
          </a:stretch>
        </p:blipFill>
        <p:spPr>
          <a:xfrm>
            <a:off x="924005" y="885585"/>
            <a:ext cx="10475579" cy="5905501"/>
          </a:xfrm>
          <a:prstGeom prst="rect">
            <a:avLst/>
          </a:prstGeom>
        </p:spPr>
      </p:pic>
      <p:sp>
        <p:nvSpPr>
          <p:cNvPr id="2" name="TextBox 1">
            <a:extLst>
              <a:ext uri="{FF2B5EF4-FFF2-40B4-BE49-F238E27FC236}">
                <a16:creationId xmlns:a16="http://schemas.microsoft.com/office/drawing/2014/main" id="{C3DF0469-88C8-5AE1-8879-7291F22C06AB}"/>
              </a:ext>
            </a:extLst>
          </p:cNvPr>
          <p:cNvSpPr txBox="1"/>
          <p:nvPr/>
        </p:nvSpPr>
        <p:spPr>
          <a:xfrm>
            <a:off x="322169" y="196103"/>
            <a:ext cx="1091172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Link for </a:t>
            </a:r>
            <a:r>
              <a:rPr lang="en-US" dirty="0" err="1"/>
              <a:t>edge</a:t>
            </a:r>
            <a:r>
              <a:rPr lang="en-US" dirty="0" err="1">
                <a:ea typeface="+mn-lt"/>
                <a:cs typeface="+mn-lt"/>
              </a:rPr>
              <a:t>_detection</a:t>
            </a:r>
            <a:r>
              <a:rPr lang="en-US" dirty="0">
                <a:ea typeface="+mn-lt"/>
                <a:cs typeface="+mn-lt"/>
              </a:rPr>
              <a:t>.</a:t>
            </a:r>
            <a:r>
              <a:rPr lang="en-IN" dirty="0">
                <a:ea typeface="+mn-lt"/>
                <a:cs typeface="+mn-lt"/>
              </a:rPr>
              <a:t>p</a:t>
            </a:r>
            <a:r>
              <a:rPr lang="en-US" dirty="0">
                <a:ea typeface="+mn-lt"/>
                <a:cs typeface="+mn-lt"/>
              </a:rPr>
              <a:t>y  </a:t>
            </a:r>
            <a:r>
              <a:rPr lang="en-US" u="sng" dirty="0">
                <a:solidFill>
                  <a:srgbClr val="0070C0"/>
                </a:solidFill>
                <a:ea typeface="+mn-lt"/>
                <a:cs typeface="+mn-lt"/>
                <a:hlinkClick r:id="rId3"/>
              </a:rPr>
              <a:t>https://github.com/ZeBread/TARP/blob/main/edge_detection.py</a:t>
            </a:r>
            <a:endParaRPr lang="en-US" u="sng">
              <a:solidFill>
                <a:srgbClr val="0070C0"/>
              </a:solidFill>
            </a:endParaRPr>
          </a:p>
          <a:p>
            <a:r>
              <a:rPr lang="en-US" dirty="0">
                <a:ea typeface="+mn-lt"/>
                <a:cs typeface="+mn-lt"/>
              </a:rPr>
              <a:t>Link for </a:t>
            </a:r>
            <a:r>
              <a:rPr lang="en-US" dirty="0" err="1">
                <a:ea typeface="+mn-lt"/>
                <a:cs typeface="+mn-lt"/>
              </a:rPr>
              <a:t>laneimg</a:t>
            </a:r>
            <a:r>
              <a:rPr lang="en-US" dirty="0">
                <a:ea typeface="+mn-lt"/>
                <a:cs typeface="+mn-lt"/>
              </a:rPr>
              <a:t>.</a:t>
            </a:r>
            <a:r>
              <a:rPr lang="en-IN" dirty="0">
                <a:ea typeface="+mn-lt"/>
                <a:cs typeface="+mn-lt"/>
              </a:rPr>
              <a:t>p</a:t>
            </a:r>
            <a:r>
              <a:rPr lang="en-US" dirty="0">
                <a:ea typeface="+mn-lt"/>
                <a:cs typeface="+mn-lt"/>
              </a:rPr>
              <a:t>y </a:t>
            </a:r>
            <a:r>
              <a:rPr lang="en-US" u="sng" dirty="0">
                <a:solidFill>
                  <a:srgbClr val="0070C0"/>
                </a:solidFill>
                <a:ea typeface="+mn-lt"/>
                <a:cs typeface="+mn-lt"/>
              </a:rPr>
              <a:t>https://github.com/ZeBread/TARP/blob/main/laneimg.py</a:t>
            </a:r>
          </a:p>
          <a:p>
            <a:endParaRPr lang="en-US" u="sng" dirty="0">
              <a:solidFill>
                <a:srgbClr val="0070C0"/>
              </a:solidFill>
              <a:ea typeface="+mn-lt"/>
              <a:cs typeface="+mn-lt"/>
            </a:endParaRPr>
          </a:p>
        </p:txBody>
      </p:sp>
    </p:spTree>
    <p:extLst>
      <p:ext uri="{BB962C8B-B14F-4D97-AF65-F5344CB8AC3E}">
        <p14:creationId xmlns:p14="http://schemas.microsoft.com/office/powerpoint/2010/main" val="1212196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6C7B-47CF-95AA-EE93-0A6E620CA20B}"/>
              </a:ext>
            </a:extLst>
          </p:cNvPr>
          <p:cNvSpPr>
            <a:spLocks noGrp="1"/>
          </p:cNvSpPr>
          <p:nvPr>
            <p:ph type="title"/>
          </p:nvPr>
        </p:nvSpPr>
        <p:spPr/>
        <p:txBody>
          <a:bodyPr/>
          <a:lstStyle/>
          <a:p>
            <a:r>
              <a:rPr lang="en-IN" dirty="0"/>
              <a:t>ROI in a IMAGE</a:t>
            </a:r>
          </a:p>
        </p:txBody>
      </p:sp>
      <p:pic>
        <p:nvPicPr>
          <p:cNvPr id="5" name="Content Placeholder 4">
            <a:extLst>
              <a:ext uri="{FF2B5EF4-FFF2-40B4-BE49-F238E27FC236}">
                <a16:creationId xmlns:a16="http://schemas.microsoft.com/office/drawing/2014/main" id="{179158C9-A757-0DFA-B8CF-D17B192A52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6818" y="2016125"/>
            <a:ext cx="6132689" cy="3449638"/>
          </a:xfrm>
        </p:spPr>
      </p:pic>
    </p:spTree>
    <p:extLst>
      <p:ext uri="{BB962C8B-B14F-4D97-AF65-F5344CB8AC3E}">
        <p14:creationId xmlns:p14="http://schemas.microsoft.com/office/powerpoint/2010/main" val="3327882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6D90C-E4A0-789B-7D70-7FC8E0E23581}"/>
              </a:ext>
            </a:extLst>
          </p:cNvPr>
          <p:cNvSpPr>
            <a:spLocks noGrp="1"/>
          </p:cNvSpPr>
          <p:nvPr>
            <p:ph type="title"/>
          </p:nvPr>
        </p:nvSpPr>
        <p:spPr/>
        <p:txBody>
          <a:bodyPr/>
          <a:lstStyle/>
          <a:p>
            <a:r>
              <a:rPr lang="en-IN" dirty="0"/>
              <a:t>Warped ROI</a:t>
            </a:r>
          </a:p>
        </p:txBody>
      </p:sp>
      <p:pic>
        <p:nvPicPr>
          <p:cNvPr id="5" name="Content Placeholder 4">
            <a:extLst>
              <a:ext uri="{FF2B5EF4-FFF2-40B4-BE49-F238E27FC236}">
                <a16:creationId xmlns:a16="http://schemas.microsoft.com/office/drawing/2014/main" id="{379EAAAF-D19D-9542-A8D0-D0D64711CD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6818" y="2016125"/>
            <a:ext cx="6132689" cy="3449638"/>
          </a:xfrm>
        </p:spPr>
      </p:pic>
    </p:spTree>
    <p:extLst>
      <p:ext uri="{BB962C8B-B14F-4D97-AF65-F5344CB8AC3E}">
        <p14:creationId xmlns:p14="http://schemas.microsoft.com/office/powerpoint/2010/main" val="1983696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65283-641F-8342-873E-BF20D5B572F8}"/>
              </a:ext>
            </a:extLst>
          </p:cNvPr>
          <p:cNvSpPr>
            <a:spLocks noGrp="1"/>
          </p:cNvSpPr>
          <p:nvPr>
            <p:ph type="title"/>
          </p:nvPr>
        </p:nvSpPr>
        <p:spPr/>
        <p:txBody>
          <a:bodyPr>
            <a:normAutofit/>
          </a:bodyPr>
          <a:lstStyle/>
          <a:p>
            <a:pPr algn="ctr"/>
            <a:r>
              <a:rPr lang="en-US" sz="6000" dirty="0">
                <a:ea typeface="+mj-lt"/>
                <a:cs typeface="+mj-lt"/>
              </a:rPr>
              <a:t>PROJECT</a:t>
            </a:r>
            <a:r>
              <a:rPr lang="en-US" sz="6000" dirty="0"/>
              <a:t> TITLE</a:t>
            </a:r>
            <a:endParaRPr lang="en-IN" sz="6000" dirty="0"/>
          </a:p>
        </p:txBody>
      </p:sp>
      <p:sp>
        <p:nvSpPr>
          <p:cNvPr id="3" name="Content Placeholder 2">
            <a:extLst>
              <a:ext uri="{FF2B5EF4-FFF2-40B4-BE49-F238E27FC236}">
                <a16:creationId xmlns:a16="http://schemas.microsoft.com/office/drawing/2014/main" id="{C66380A0-700E-4F27-BAAC-20F1E91DACA1}"/>
              </a:ext>
            </a:extLst>
          </p:cNvPr>
          <p:cNvSpPr>
            <a:spLocks noGrp="1"/>
          </p:cNvSpPr>
          <p:nvPr>
            <p:ph idx="1"/>
          </p:nvPr>
        </p:nvSpPr>
        <p:spPr/>
        <p:txBody>
          <a:bodyPr>
            <a:normAutofit/>
          </a:bodyPr>
          <a:lstStyle/>
          <a:p>
            <a:pPr marL="0" indent="0" algn="ctr">
              <a:buNone/>
            </a:pPr>
            <a:r>
              <a:rPr lang="en-IN" sz="4400" dirty="0"/>
              <a:t>Lane Detection</a:t>
            </a:r>
          </a:p>
        </p:txBody>
      </p:sp>
      <p:pic>
        <p:nvPicPr>
          <p:cNvPr id="4" name="Picture 3" descr="A picture containing scene, way, road, outdoor&#10;&#10;Description automatically generated">
            <a:extLst>
              <a:ext uri="{FF2B5EF4-FFF2-40B4-BE49-F238E27FC236}">
                <a16:creationId xmlns:a16="http://schemas.microsoft.com/office/drawing/2014/main" id="{24FA6AD4-0871-EC89-199C-8D1F02821F7F}"/>
              </a:ext>
            </a:extLst>
          </p:cNvPr>
          <p:cNvPicPr>
            <a:picLocks noChangeAspect="1"/>
          </p:cNvPicPr>
          <p:nvPr/>
        </p:nvPicPr>
        <p:blipFill rotWithShape="1">
          <a:blip r:embed="rId2"/>
          <a:srcRect l="16490" r="15082" b="1"/>
          <a:stretch/>
        </p:blipFill>
        <p:spPr>
          <a:xfrm>
            <a:off x="4729233" y="2988297"/>
            <a:ext cx="2733534" cy="2996026"/>
          </a:xfrm>
          <a:prstGeom prst="rect">
            <a:avLst/>
          </a:prstGeom>
        </p:spPr>
      </p:pic>
    </p:spTree>
    <p:extLst>
      <p:ext uri="{BB962C8B-B14F-4D97-AF65-F5344CB8AC3E}">
        <p14:creationId xmlns:p14="http://schemas.microsoft.com/office/powerpoint/2010/main" val="338945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2AAB4-B778-BCB5-B305-31E2A69C8A00}"/>
              </a:ext>
            </a:extLst>
          </p:cNvPr>
          <p:cNvSpPr>
            <a:spLocks noGrp="1"/>
          </p:cNvSpPr>
          <p:nvPr>
            <p:ph type="title"/>
          </p:nvPr>
        </p:nvSpPr>
        <p:spPr/>
        <p:txBody>
          <a:bodyPr/>
          <a:lstStyle/>
          <a:p>
            <a:r>
              <a:rPr lang="en-IN" dirty="0"/>
              <a:t>Lane and central offset</a:t>
            </a:r>
          </a:p>
        </p:txBody>
      </p:sp>
      <p:pic>
        <p:nvPicPr>
          <p:cNvPr id="5" name="Content Placeholder 4">
            <a:extLst>
              <a:ext uri="{FF2B5EF4-FFF2-40B4-BE49-F238E27FC236}">
                <a16:creationId xmlns:a16="http://schemas.microsoft.com/office/drawing/2014/main" id="{D1F6FE7E-1F47-1F8C-013C-0240683AA1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6818" y="2016125"/>
            <a:ext cx="6132689" cy="3449638"/>
          </a:xfrm>
        </p:spPr>
      </p:pic>
    </p:spTree>
    <p:extLst>
      <p:ext uri="{BB962C8B-B14F-4D97-AF65-F5344CB8AC3E}">
        <p14:creationId xmlns:p14="http://schemas.microsoft.com/office/powerpoint/2010/main" val="3738089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35563-1003-1AB0-E58A-269027860394}"/>
              </a:ext>
            </a:extLst>
          </p:cNvPr>
          <p:cNvSpPr>
            <a:spLocks noGrp="1"/>
          </p:cNvSpPr>
          <p:nvPr>
            <p:ph type="title"/>
          </p:nvPr>
        </p:nvSpPr>
        <p:spPr/>
        <p:txBody>
          <a:bodyPr/>
          <a:lstStyle/>
          <a:p>
            <a:r>
              <a:rPr lang="en-IN" dirty="0">
                <a:ea typeface="+mj-lt"/>
                <a:cs typeface="+mj-lt"/>
              </a:rPr>
              <a:t>LANE AND CENTRAL OFFSET IN A VIDEO</a:t>
            </a:r>
            <a:endParaRPr lang="en-US" dirty="0">
              <a:ea typeface="+mj-lt"/>
              <a:cs typeface="+mj-lt"/>
            </a:endParaRPr>
          </a:p>
          <a:p>
            <a:endParaRPr lang="en-US" dirty="0"/>
          </a:p>
        </p:txBody>
      </p:sp>
      <p:sp>
        <p:nvSpPr>
          <p:cNvPr id="3" name="Content Placeholder 2">
            <a:extLst>
              <a:ext uri="{FF2B5EF4-FFF2-40B4-BE49-F238E27FC236}">
                <a16:creationId xmlns:a16="http://schemas.microsoft.com/office/drawing/2014/main" id="{536948F9-CF09-E72E-5533-3F0BDE07FB6E}"/>
              </a:ext>
            </a:extLst>
          </p:cNvPr>
          <p:cNvSpPr>
            <a:spLocks noGrp="1"/>
          </p:cNvSpPr>
          <p:nvPr>
            <p:ph idx="1"/>
          </p:nvPr>
        </p:nvSpPr>
        <p:spPr/>
        <p:txBody>
          <a:bodyPr/>
          <a:lstStyle/>
          <a:p>
            <a:r>
              <a:rPr lang="en-US" dirty="0">
                <a:ea typeface="+mn-lt"/>
                <a:cs typeface="+mn-lt"/>
              </a:rPr>
              <a:t>some minor changes were made to the main method in </a:t>
            </a:r>
            <a:r>
              <a:rPr lang="en-US" b="1" dirty="0">
                <a:ea typeface="+mn-lt"/>
                <a:cs typeface="+mn-lt"/>
              </a:rPr>
              <a:t>laneimg.py</a:t>
            </a:r>
            <a:r>
              <a:rPr lang="en-US" dirty="0">
                <a:ea typeface="+mn-lt"/>
                <a:cs typeface="+mn-lt"/>
              </a:rPr>
              <a:t> to accommodate video frames as opposed to images.</a:t>
            </a:r>
          </a:p>
          <a:p>
            <a:endParaRPr lang="en-US" dirty="0"/>
          </a:p>
          <a:p>
            <a:r>
              <a:rPr lang="en-US" dirty="0">
                <a:ea typeface="+mn-lt"/>
                <a:cs typeface="+mn-lt"/>
              </a:rPr>
              <a:t>Link for </a:t>
            </a:r>
            <a:r>
              <a:rPr lang="en-US" dirty="0" err="1">
                <a:ea typeface="+mn-lt"/>
                <a:cs typeface="+mn-lt"/>
              </a:rPr>
              <a:t>edge_detection</a:t>
            </a:r>
            <a:r>
              <a:rPr lang="en-US" dirty="0">
                <a:ea typeface="+mn-lt"/>
                <a:cs typeface="+mn-lt"/>
              </a:rPr>
              <a:t>.</a:t>
            </a:r>
            <a:r>
              <a:rPr lang="en-IN" dirty="0">
                <a:ea typeface="+mn-lt"/>
                <a:cs typeface="+mn-lt"/>
              </a:rPr>
              <a:t>p</a:t>
            </a:r>
            <a:r>
              <a:rPr lang="en-US" dirty="0">
                <a:ea typeface="+mn-lt"/>
                <a:cs typeface="+mn-lt"/>
              </a:rPr>
              <a:t>y  </a:t>
            </a:r>
            <a:endParaRPr lang="en-US" dirty="0">
              <a:solidFill>
                <a:srgbClr val="000000"/>
              </a:solidFill>
              <a:ea typeface="+mn-lt"/>
              <a:cs typeface="+mn-lt"/>
            </a:endParaRPr>
          </a:p>
          <a:p>
            <a:pPr marL="0" indent="0">
              <a:buNone/>
            </a:pPr>
            <a:r>
              <a:rPr lang="en-US" u="sng" dirty="0">
                <a:solidFill>
                  <a:srgbClr val="0070C0"/>
                </a:solidFill>
                <a:ea typeface="+mn-lt"/>
                <a:cs typeface="+mn-lt"/>
                <a:hlinkClick r:id="rId2"/>
              </a:rPr>
              <a:t>https://github.com/ZeBread/TARP/blob/main/edge_detection.py</a:t>
            </a:r>
            <a:endParaRPr lang="en-US" u="sng">
              <a:solidFill>
                <a:srgbClr val="0070C0"/>
              </a:solidFill>
              <a:ea typeface="+mn-lt"/>
              <a:cs typeface="+mn-lt"/>
            </a:endParaRPr>
          </a:p>
          <a:p>
            <a:r>
              <a:rPr lang="en-US" dirty="0">
                <a:ea typeface="+mn-lt"/>
                <a:cs typeface="+mn-lt"/>
              </a:rPr>
              <a:t>Link for lane.</a:t>
            </a:r>
            <a:r>
              <a:rPr lang="en-IN" dirty="0">
                <a:ea typeface="+mn-lt"/>
                <a:cs typeface="+mn-lt"/>
              </a:rPr>
              <a:t>p</a:t>
            </a:r>
            <a:r>
              <a:rPr lang="en-US" dirty="0">
                <a:ea typeface="+mn-lt"/>
                <a:cs typeface="+mn-lt"/>
              </a:rPr>
              <a:t>y</a:t>
            </a:r>
            <a:endParaRPr lang="en-US" u="sng" dirty="0">
              <a:solidFill>
                <a:srgbClr val="0070C0"/>
              </a:solidFill>
              <a:ea typeface="+mn-lt"/>
              <a:cs typeface="+mn-lt"/>
            </a:endParaRPr>
          </a:p>
          <a:p>
            <a:pPr marL="0" indent="0">
              <a:buNone/>
            </a:pPr>
            <a:r>
              <a:rPr lang="en-US" u="sng" dirty="0">
                <a:solidFill>
                  <a:srgbClr val="0070C0"/>
                </a:solidFill>
                <a:ea typeface="+mn-lt"/>
                <a:cs typeface="+mn-lt"/>
              </a:rPr>
              <a:t>https://github.com/ZeBread/TARP/blob/main/lane.py</a:t>
            </a:r>
            <a:endParaRPr lang="en-US" u="sng">
              <a:solidFill>
                <a:srgbClr val="0070C0"/>
              </a:solidFill>
            </a:endParaRPr>
          </a:p>
          <a:p>
            <a:endParaRPr lang="en-US" dirty="0"/>
          </a:p>
          <a:p>
            <a:endParaRPr lang="en-US" dirty="0"/>
          </a:p>
        </p:txBody>
      </p:sp>
    </p:spTree>
    <p:extLst>
      <p:ext uri="{BB962C8B-B14F-4D97-AF65-F5344CB8AC3E}">
        <p14:creationId xmlns:p14="http://schemas.microsoft.com/office/powerpoint/2010/main" val="108420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E8E2-024A-FACD-DD90-AC7E892556A2}"/>
              </a:ext>
            </a:extLst>
          </p:cNvPr>
          <p:cNvSpPr>
            <a:spLocks noGrp="1"/>
          </p:cNvSpPr>
          <p:nvPr>
            <p:ph type="title"/>
          </p:nvPr>
        </p:nvSpPr>
        <p:spPr/>
        <p:txBody>
          <a:bodyPr/>
          <a:lstStyle/>
          <a:p>
            <a:r>
              <a:rPr lang="en-IN" dirty="0"/>
              <a:t>Lane and central offset in a </a:t>
            </a:r>
            <a:r>
              <a:rPr lang="en-IN" dirty="0" err="1"/>
              <a:t>VIdeo</a:t>
            </a:r>
            <a:endParaRPr lang="en-IN" dirty="0"/>
          </a:p>
        </p:txBody>
      </p:sp>
      <p:pic>
        <p:nvPicPr>
          <p:cNvPr id="5" name="Content Placeholder 4">
            <a:extLst>
              <a:ext uri="{FF2B5EF4-FFF2-40B4-BE49-F238E27FC236}">
                <a16:creationId xmlns:a16="http://schemas.microsoft.com/office/drawing/2014/main" id="{3FCAE748-02D0-AD26-4D04-67833011A963}"/>
              </a:ext>
            </a:extLst>
          </p:cNvPr>
          <p:cNvPicPr>
            <a:picLocks noGrp="1" noChangeAspect="1"/>
          </p:cNvPicPr>
          <p:nvPr>
            <p:ph idx="1"/>
          </p:nvPr>
        </p:nvPicPr>
        <p:blipFill>
          <a:blip r:embed="rId2"/>
          <a:stretch>
            <a:fillRect/>
          </a:stretch>
        </p:blipFill>
        <p:spPr>
          <a:xfrm>
            <a:off x="2412489" y="1998256"/>
            <a:ext cx="7373444" cy="4145521"/>
          </a:xfrm>
        </p:spPr>
      </p:pic>
      <p:sp>
        <p:nvSpPr>
          <p:cNvPr id="3" name="TextBox 2">
            <a:extLst>
              <a:ext uri="{FF2B5EF4-FFF2-40B4-BE49-F238E27FC236}">
                <a16:creationId xmlns:a16="http://schemas.microsoft.com/office/drawing/2014/main" id="{85E5A1D2-E7F6-A884-237A-ECA6E382653D}"/>
              </a:ext>
            </a:extLst>
          </p:cNvPr>
          <p:cNvSpPr txBox="1"/>
          <p:nvPr/>
        </p:nvSpPr>
        <p:spPr>
          <a:xfrm>
            <a:off x="1242391" y="2001630"/>
            <a:ext cx="77028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82174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13C3B9-964B-A622-1735-B226A5779FFE}"/>
              </a:ext>
            </a:extLst>
          </p:cNvPr>
          <p:cNvSpPr txBox="1"/>
          <p:nvPr/>
        </p:nvSpPr>
        <p:spPr>
          <a:xfrm>
            <a:off x="902873" y="1082968"/>
            <a:ext cx="116531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Link for in</a:t>
            </a:r>
            <a:r>
              <a:rPr lang="en-IN" dirty="0">
                <a:ea typeface="+mn-lt"/>
                <a:cs typeface="+mn-lt"/>
              </a:rPr>
              <a:t>p</a:t>
            </a:r>
            <a:r>
              <a:rPr lang="en-US" dirty="0" err="1">
                <a:ea typeface="+mn-lt"/>
                <a:cs typeface="+mn-lt"/>
              </a:rPr>
              <a:t>ut</a:t>
            </a:r>
            <a:r>
              <a:rPr lang="en-US" dirty="0">
                <a:ea typeface="+mn-lt"/>
                <a:cs typeface="+mn-lt"/>
              </a:rPr>
              <a:t> video    </a:t>
            </a:r>
            <a:r>
              <a:rPr lang="en-US" u="sng" dirty="0">
                <a:solidFill>
                  <a:srgbClr val="0070C0"/>
                </a:solidFill>
                <a:ea typeface="+mn-lt"/>
                <a:cs typeface="+mn-lt"/>
              </a:rPr>
              <a:t>https://drive.google.com/file/d/1ZjPDa4dgR1MGcy7cVTZBBDLTVZM0jhu-/view?usp=sharing</a:t>
            </a:r>
            <a:endParaRPr lang="en-US" u="sng">
              <a:solidFill>
                <a:srgbClr val="0070C0"/>
              </a:solidFill>
            </a:endParaRPr>
          </a:p>
          <a:p>
            <a:r>
              <a:rPr lang="en-US" dirty="0"/>
              <a:t>Link for out</a:t>
            </a:r>
            <a:r>
              <a:rPr lang="en-IN" dirty="0">
                <a:ea typeface="+mn-lt"/>
                <a:cs typeface="+mn-lt"/>
              </a:rPr>
              <a:t>p</a:t>
            </a:r>
            <a:r>
              <a:rPr lang="en-US" dirty="0" err="1"/>
              <a:t>ut</a:t>
            </a:r>
            <a:r>
              <a:rPr lang="en-US" dirty="0"/>
              <a:t> video </a:t>
            </a:r>
            <a:r>
              <a:rPr lang="en-US" dirty="0">
                <a:solidFill>
                  <a:srgbClr val="000000"/>
                </a:solidFill>
                <a:ea typeface="+mn-lt"/>
                <a:cs typeface="+mn-lt"/>
              </a:rPr>
              <a:t> </a:t>
            </a:r>
            <a:r>
              <a:rPr lang="en-US" u="sng" dirty="0">
                <a:solidFill>
                  <a:srgbClr val="0070C0"/>
                </a:solidFill>
                <a:ea typeface="+mn-lt"/>
                <a:cs typeface="+mn-lt"/>
              </a:rPr>
              <a:t>https://drive.google.com/file/d/13EK-0_8JcVBAzRa-szhR36bBjj6KeUYK/view?usp=sharing</a:t>
            </a:r>
            <a:r>
              <a:rPr lang="en-US" u="sng" dirty="0">
                <a:solidFill>
                  <a:srgbClr val="0070C0"/>
                </a:solidFill>
              </a:rPr>
              <a:t> </a:t>
            </a:r>
            <a:endParaRPr lang="en-US"/>
          </a:p>
          <a:p>
            <a:endParaRPr lang="en-US" u="sng" dirty="0">
              <a:solidFill>
                <a:srgbClr val="0070C0"/>
              </a:solidFill>
            </a:endParaRPr>
          </a:p>
        </p:txBody>
      </p:sp>
      <p:pic>
        <p:nvPicPr>
          <p:cNvPr id="4" name="Picture 4" descr="A picture containing text, tree, way, scene&#10;&#10;Description automatically generated">
            <a:extLst>
              <a:ext uri="{FF2B5EF4-FFF2-40B4-BE49-F238E27FC236}">
                <a16:creationId xmlns:a16="http://schemas.microsoft.com/office/drawing/2014/main" id="{CAD6B921-44D1-D267-62A1-40CB8A052611}"/>
              </a:ext>
            </a:extLst>
          </p:cNvPr>
          <p:cNvPicPr>
            <a:picLocks noChangeAspect="1"/>
          </p:cNvPicPr>
          <p:nvPr/>
        </p:nvPicPr>
        <p:blipFill>
          <a:blip r:embed="rId2"/>
          <a:stretch>
            <a:fillRect/>
          </a:stretch>
        </p:blipFill>
        <p:spPr>
          <a:xfrm>
            <a:off x="2072049" y="1999903"/>
            <a:ext cx="7880650" cy="3992049"/>
          </a:xfrm>
          <a:prstGeom prst="rect">
            <a:avLst/>
          </a:prstGeom>
        </p:spPr>
      </p:pic>
    </p:spTree>
    <p:extLst>
      <p:ext uri="{BB962C8B-B14F-4D97-AF65-F5344CB8AC3E}">
        <p14:creationId xmlns:p14="http://schemas.microsoft.com/office/powerpoint/2010/main" val="817149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23179-CF71-B6B3-77A0-9706300D97B4}"/>
              </a:ext>
            </a:extLst>
          </p:cNvPr>
          <p:cNvSpPr>
            <a:spLocks noGrp="1"/>
          </p:cNvSpPr>
          <p:nvPr>
            <p:ph type="title"/>
          </p:nvPr>
        </p:nvSpPr>
        <p:spPr/>
        <p:txBody>
          <a:bodyPr/>
          <a:lstStyle/>
          <a:p>
            <a:r>
              <a:rPr lang="en-US" dirty="0"/>
              <a:t>A</a:t>
            </a:r>
            <a:r>
              <a:rPr lang="en-IN" dirty="0" err="1">
                <a:ea typeface="+mj-lt"/>
                <a:cs typeface="+mj-lt"/>
              </a:rPr>
              <a:t>pproach</a:t>
            </a:r>
            <a:r>
              <a:rPr lang="en-IN" dirty="0">
                <a:ea typeface="+mj-lt"/>
                <a:cs typeface="+mj-lt"/>
              </a:rPr>
              <a:t> 2    </a:t>
            </a:r>
            <a:r>
              <a:rPr lang="en-IN" dirty="0" err="1">
                <a:ea typeface="+mj-lt"/>
                <a:cs typeface="+mj-lt"/>
              </a:rPr>
              <a:t>hough</a:t>
            </a:r>
            <a:r>
              <a:rPr lang="en-IN" dirty="0">
                <a:ea typeface="+mj-lt"/>
                <a:cs typeface="+mj-lt"/>
              </a:rPr>
              <a:t> transform</a:t>
            </a:r>
            <a:br>
              <a:rPr lang="en-IN" dirty="0">
                <a:ea typeface="+mj-lt"/>
                <a:cs typeface="+mj-lt"/>
              </a:rPr>
            </a:br>
            <a:r>
              <a:rPr lang="en-IN" dirty="0" err="1">
                <a:ea typeface="+mj-lt"/>
                <a:cs typeface="+mj-lt"/>
              </a:rPr>
              <a:t>p</a:t>
            </a:r>
            <a:r>
              <a:rPr lang="en-IN" dirty="0" err="1"/>
              <a:t>ROCEDURE</a:t>
            </a:r>
            <a:endParaRPr lang="en-US" dirty="0" err="1"/>
          </a:p>
        </p:txBody>
      </p:sp>
      <p:sp>
        <p:nvSpPr>
          <p:cNvPr id="3" name="Content Placeholder 2">
            <a:extLst>
              <a:ext uri="{FF2B5EF4-FFF2-40B4-BE49-F238E27FC236}">
                <a16:creationId xmlns:a16="http://schemas.microsoft.com/office/drawing/2014/main" id="{E76B5954-3E57-8C0B-886F-F5702D532EAD}"/>
              </a:ext>
            </a:extLst>
          </p:cNvPr>
          <p:cNvSpPr>
            <a:spLocks noGrp="1"/>
          </p:cNvSpPr>
          <p:nvPr>
            <p:ph idx="1"/>
          </p:nvPr>
        </p:nvSpPr>
        <p:spPr>
          <a:xfrm>
            <a:off x="1451579" y="2015732"/>
            <a:ext cx="9603275" cy="3981119"/>
          </a:xfrm>
        </p:spPr>
        <p:txBody>
          <a:bodyPr>
            <a:normAutofit/>
          </a:bodyPr>
          <a:lstStyle/>
          <a:p>
            <a:r>
              <a:rPr lang="en-US" b="1" dirty="0"/>
              <a:t>Step</a:t>
            </a:r>
            <a:r>
              <a:rPr lang="en-IN" b="1" dirty="0">
                <a:ea typeface="+mn-lt"/>
                <a:cs typeface="+mn-lt"/>
              </a:rPr>
              <a:t>-1-</a:t>
            </a:r>
            <a:r>
              <a:rPr lang="en-IN" b="1" dirty="0"/>
              <a:t>Processing a video </a:t>
            </a:r>
          </a:p>
          <a:p>
            <a:pPr marL="0" indent="0">
              <a:buNone/>
            </a:pPr>
            <a:r>
              <a:rPr lang="en-IN" dirty="0"/>
              <a:t>We</a:t>
            </a:r>
            <a:r>
              <a:rPr lang="en-IN" dirty="0">
                <a:ea typeface="+mn-lt"/>
                <a:cs typeface="+mn-lt"/>
              </a:rPr>
              <a:t> will feed in our sample video for lane detection as a series of continuous frames (images) by intervals of 10 milliseconds. We can also quit the program anytime by pressing the ‘q’ key.</a:t>
            </a:r>
            <a:endParaRPr lang="en-IN" b="1"/>
          </a:p>
          <a:p>
            <a:pPr>
              <a:buFont typeface="Arial"/>
              <a:buChar char="•"/>
            </a:pPr>
            <a:r>
              <a:rPr lang="en-US" b="1" dirty="0">
                <a:ea typeface="+mn-lt"/>
                <a:cs typeface="+mn-lt"/>
              </a:rPr>
              <a:t>Step</a:t>
            </a:r>
            <a:r>
              <a:rPr lang="en-IN" b="1" dirty="0">
                <a:ea typeface="+mn-lt"/>
                <a:cs typeface="+mn-lt"/>
              </a:rPr>
              <a:t>-2-</a:t>
            </a:r>
            <a:r>
              <a:rPr lang="en-IN" b="1" dirty="0"/>
              <a:t>Applying Canny Detector</a:t>
            </a:r>
            <a:endParaRPr lang="en-US">
              <a:ea typeface="+mn-lt"/>
              <a:cs typeface="+mn-lt"/>
            </a:endParaRPr>
          </a:p>
          <a:p>
            <a:pPr marL="0" indent="0">
              <a:buNone/>
            </a:pPr>
            <a:r>
              <a:rPr lang="en-IN" dirty="0">
                <a:ea typeface="+mn-lt"/>
                <a:cs typeface="+mn-lt"/>
              </a:rPr>
              <a:t>The Canny Detector is a multi-stage algorithm optimized for fast real-time edge detection. The fundamental goal of the algorithm is to detect sharp changes in luminosity (large gradients), such as a shift from white to black, and defines them as edges, given a set of thresholds. The Canny algorithm has four main stages:</a:t>
            </a:r>
            <a:endParaRPr lang="en-IN" dirty="0"/>
          </a:p>
          <a:p>
            <a:pPr>
              <a:buFont typeface="Arial"/>
              <a:buChar char="•"/>
            </a:pPr>
            <a:endParaRPr lang="en-IN" b="1" dirty="0"/>
          </a:p>
          <a:p>
            <a:pPr marL="0" indent="0">
              <a:buNone/>
            </a:pPr>
            <a:endParaRPr lang="en-IN" dirty="0"/>
          </a:p>
          <a:p>
            <a:endParaRPr lang="en-IN" dirty="0"/>
          </a:p>
          <a:p>
            <a:endParaRPr lang="en-IN" dirty="0"/>
          </a:p>
        </p:txBody>
      </p:sp>
    </p:spTree>
    <p:extLst>
      <p:ext uri="{BB962C8B-B14F-4D97-AF65-F5344CB8AC3E}">
        <p14:creationId xmlns:p14="http://schemas.microsoft.com/office/powerpoint/2010/main" val="2118677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CAAEE-EDBB-2120-7F63-FC2F20CB193A}"/>
              </a:ext>
            </a:extLst>
          </p:cNvPr>
          <p:cNvSpPr>
            <a:spLocks noGrp="1"/>
          </p:cNvSpPr>
          <p:nvPr>
            <p:ph type="title"/>
          </p:nvPr>
        </p:nvSpPr>
        <p:spPr/>
        <p:txBody>
          <a:bodyPr/>
          <a:lstStyle/>
          <a:p>
            <a:r>
              <a:rPr lang="en-US" dirty="0"/>
              <a:t>STAGES IN CANNY DETECTOR</a:t>
            </a:r>
          </a:p>
        </p:txBody>
      </p:sp>
      <p:sp>
        <p:nvSpPr>
          <p:cNvPr id="3" name="Content Placeholder 2">
            <a:extLst>
              <a:ext uri="{FF2B5EF4-FFF2-40B4-BE49-F238E27FC236}">
                <a16:creationId xmlns:a16="http://schemas.microsoft.com/office/drawing/2014/main" id="{A8232A13-C148-3D26-599C-0C528E1C4657}"/>
              </a:ext>
            </a:extLst>
          </p:cNvPr>
          <p:cNvSpPr>
            <a:spLocks noGrp="1"/>
          </p:cNvSpPr>
          <p:nvPr>
            <p:ph idx="1"/>
          </p:nvPr>
        </p:nvSpPr>
        <p:spPr>
          <a:xfrm>
            <a:off x="1451579" y="2015732"/>
            <a:ext cx="9603275" cy="4637016"/>
          </a:xfrm>
        </p:spPr>
        <p:txBody>
          <a:bodyPr>
            <a:normAutofit fontScale="92500" lnSpcReduction="10000"/>
          </a:bodyPr>
          <a:lstStyle/>
          <a:p>
            <a:pPr marL="0" indent="0">
              <a:buNone/>
            </a:pPr>
            <a:r>
              <a:rPr lang="en-US" b="1" dirty="0">
                <a:ea typeface="+mn-lt"/>
                <a:cs typeface="+mn-lt"/>
              </a:rPr>
              <a:t>A. Noise reduction</a:t>
            </a:r>
            <a:endParaRPr lang="en-US" dirty="0"/>
          </a:p>
          <a:p>
            <a:pPr marL="0" indent="0">
              <a:buNone/>
            </a:pPr>
            <a:r>
              <a:rPr lang="en-US" dirty="0">
                <a:ea typeface="+mn-lt"/>
                <a:cs typeface="+mn-lt"/>
              </a:rPr>
              <a:t>As with all edge detection algorithms, noise is a crucial issue that often leads to false detection. A 5x5 Gaussian filter is applied to convolve (smooth) the image to lower the detector’s sensitivity to noise. This is done by using a kernel (in this case, a 5x5 kernel) of normally distributed numbers to run across the entire image, setting each pixel value equal to the weighted average of its neighboring pixels.</a:t>
            </a:r>
            <a:endParaRPr lang="en-US" dirty="0"/>
          </a:p>
          <a:p>
            <a:pPr>
              <a:buNone/>
            </a:pPr>
            <a:r>
              <a:rPr lang="en-US" b="1" dirty="0">
                <a:ea typeface="+mn-lt"/>
                <a:cs typeface="+mn-lt"/>
              </a:rPr>
              <a:t>B. Intensity gradient</a:t>
            </a:r>
            <a:endParaRPr lang="en-US" dirty="0"/>
          </a:p>
          <a:p>
            <a:pPr>
              <a:buNone/>
            </a:pPr>
            <a:r>
              <a:rPr lang="en-US" dirty="0">
                <a:ea typeface="+mn-lt"/>
                <a:cs typeface="+mn-lt"/>
              </a:rPr>
              <a:t>The smoothened image is then applied with a Sobel, Roberts, or Prewitt kernel (Sobel is used in OpenCV) along the x-axis and y-axis to detect whether the edges are horizontal, vertical, or diagonal.</a:t>
            </a:r>
            <a:endParaRPr lang="en-US" dirty="0"/>
          </a:p>
          <a:p>
            <a:pPr marL="0" indent="0">
              <a:buNone/>
            </a:pPr>
            <a:br>
              <a:rPr lang="en-US" dirty="0"/>
            </a:br>
            <a:endParaRPr lang="en-US" dirty="0"/>
          </a:p>
          <a:p>
            <a:pPr marL="0" indent="0">
              <a:buNone/>
            </a:pPr>
            <a:endParaRPr lang="en-US" dirty="0"/>
          </a:p>
          <a:p>
            <a:endParaRPr lang="en-US" dirty="0"/>
          </a:p>
        </p:txBody>
      </p:sp>
    </p:spTree>
    <p:extLst>
      <p:ext uri="{BB962C8B-B14F-4D97-AF65-F5344CB8AC3E}">
        <p14:creationId xmlns:p14="http://schemas.microsoft.com/office/powerpoint/2010/main" val="1883815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9F9A9-318B-58FB-FE65-198AD5E040CA}"/>
              </a:ext>
            </a:extLst>
          </p:cNvPr>
          <p:cNvSpPr>
            <a:spLocks noGrp="1"/>
          </p:cNvSpPr>
          <p:nvPr>
            <p:ph type="title"/>
          </p:nvPr>
        </p:nvSpPr>
        <p:spPr/>
        <p:txBody>
          <a:bodyPr/>
          <a:lstStyle/>
          <a:p>
            <a:r>
              <a:rPr lang="en-US" dirty="0">
                <a:ea typeface="+mj-lt"/>
                <a:cs typeface="+mj-lt"/>
              </a:rPr>
              <a:t>STAGES IN CANNY DETECTOR</a:t>
            </a:r>
          </a:p>
          <a:p>
            <a:endParaRPr lang="en-US" dirty="0"/>
          </a:p>
        </p:txBody>
      </p:sp>
      <p:sp>
        <p:nvSpPr>
          <p:cNvPr id="3" name="Content Placeholder 2">
            <a:extLst>
              <a:ext uri="{FF2B5EF4-FFF2-40B4-BE49-F238E27FC236}">
                <a16:creationId xmlns:a16="http://schemas.microsoft.com/office/drawing/2014/main" id="{8827023B-0A67-6BD0-B854-39A5F5FB3F9D}"/>
              </a:ext>
            </a:extLst>
          </p:cNvPr>
          <p:cNvSpPr>
            <a:spLocks noGrp="1"/>
          </p:cNvSpPr>
          <p:nvPr>
            <p:ph idx="1"/>
          </p:nvPr>
        </p:nvSpPr>
        <p:spPr>
          <a:xfrm>
            <a:off x="1451579" y="2015732"/>
            <a:ext cx="9603275" cy="4550209"/>
          </a:xfrm>
        </p:spPr>
        <p:txBody>
          <a:bodyPr>
            <a:normAutofit fontScale="92500" lnSpcReduction="10000"/>
          </a:bodyPr>
          <a:lstStyle/>
          <a:p>
            <a:pPr marL="0" indent="0">
              <a:buNone/>
            </a:pPr>
            <a:r>
              <a:rPr lang="en-US" b="1" dirty="0">
                <a:ea typeface="+mn-lt"/>
                <a:cs typeface="+mn-lt"/>
              </a:rPr>
              <a:t>C. Non-maximum suppression</a:t>
            </a:r>
            <a:endParaRPr lang="en-US" dirty="0"/>
          </a:p>
          <a:p>
            <a:pPr marL="0" indent="0">
              <a:buNone/>
            </a:pPr>
            <a:r>
              <a:rPr lang="en-US" dirty="0">
                <a:ea typeface="+mn-lt"/>
                <a:cs typeface="+mn-lt"/>
              </a:rPr>
              <a:t>Non-maximum suppression is applied to “thin” and effectively sharpen the edges. For each pixel, the value is checked if it is a local maximum in the direction of the gradient calculated previously.</a:t>
            </a:r>
            <a:endParaRPr lang="en-US" dirty="0"/>
          </a:p>
          <a:p>
            <a:pPr marL="0" indent="0">
              <a:buNone/>
            </a:pPr>
            <a:r>
              <a:rPr lang="en-US" b="1" dirty="0">
                <a:ea typeface="+mn-lt"/>
                <a:cs typeface="+mn-lt"/>
              </a:rPr>
              <a:t>D. Hysteresis thresholding</a:t>
            </a:r>
            <a:endParaRPr lang="en-US" dirty="0"/>
          </a:p>
          <a:p>
            <a:pPr marL="0" indent="0">
              <a:buNone/>
            </a:pPr>
            <a:r>
              <a:rPr lang="en-US" dirty="0">
                <a:ea typeface="+mn-lt"/>
                <a:cs typeface="+mn-lt"/>
              </a:rPr>
              <a:t>After non-maximum suppression, strong pixels are confirmed to be in the final map of edges. However, weak pixels should be further analyzed to determine whether it constitutes as edge or noise. Applying two pre-defined </a:t>
            </a:r>
            <a:r>
              <a:rPr lang="en-US" dirty="0" err="1">
                <a:ea typeface="+mn-lt"/>
                <a:cs typeface="+mn-lt"/>
              </a:rPr>
              <a:t>minVal</a:t>
            </a:r>
            <a:r>
              <a:rPr lang="en-US" dirty="0">
                <a:ea typeface="+mn-lt"/>
                <a:cs typeface="+mn-lt"/>
              </a:rPr>
              <a:t> and </a:t>
            </a:r>
            <a:r>
              <a:rPr lang="en-US" dirty="0" err="1">
                <a:ea typeface="+mn-lt"/>
                <a:cs typeface="+mn-lt"/>
              </a:rPr>
              <a:t>maxVal</a:t>
            </a:r>
            <a:r>
              <a:rPr lang="en-US" dirty="0">
                <a:ea typeface="+mn-lt"/>
                <a:cs typeface="+mn-lt"/>
              </a:rPr>
              <a:t> threshold values, we set that any pixel with intensity gradient higher than </a:t>
            </a:r>
            <a:r>
              <a:rPr lang="en-US" dirty="0" err="1">
                <a:ea typeface="+mn-lt"/>
                <a:cs typeface="+mn-lt"/>
              </a:rPr>
              <a:t>maxVal</a:t>
            </a:r>
            <a:r>
              <a:rPr lang="en-US" dirty="0">
                <a:ea typeface="+mn-lt"/>
                <a:cs typeface="+mn-lt"/>
              </a:rPr>
              <a:t> are edges and any pixel with intensity gradient lower than </a:t>
            </a:r>
            <a:r>
              <a:rPr lang="en-US" dirty="0" err="1">
                <a:ea typeface="+mn-lt"/>
                <a:cs typeface="+mn-lt"/>
              </a:rPr>
              <a:t>minVal</a:t>
            </a:r>
            <a:r>
              <a:rPr lang="en-US" dirty="0">
                <a:ea typeface="+mn-lt"/>
                <a:cs typeface="+mn-lt"/>
              </a:rPr>
              <a:t> are not edges and discarded. Pixels with intensity gradient in between </a:t>
            </a:r>
            <a:r>
              <a:rPr lang="en-US" dirty="0" err="1">
                <a:ea typeface="+mn-lt"/>
                <a:cs typeface="+mn-lt"/>
              </a:rPr>
              <a:t>minVal</a:t>
            </a:r>
            <a:r>
              <a:rPr lang="en-US" dirty="0">
                <a:ea typeface="+mn-lt"/>
                <a:cs typeface="+mn-lt"/>
              </a:rPr>
              <a:t> and </a:t>
            </a:r>
            <a:r>
              <a:rPr lang="en-US" dirty="0" err="1">
                <a:ea typeface="+mn-lt"/>
                <a:cs typeface="+mn-lt"/>
              </a:rPr>
              <a:t>maxVal</a:t>
            </a:r>
            <a:r>
              <a:rPr lang="en-US" dirty="0">
                <a:ea typeface="+mn-lt"/>
                <a:cs typeface="+mn-lt"/>
              </a:rPr>
              <a:t> are only considered edges if they are connected to a pixel with intensity gradient above </a:t>
            </a:r>
            <a:r>
              <a:rPr lang="en-US" dirty="0" err="1">
                <a:ea typeface="+mn-lt"/>
                <a:cs typeface="+mn-lt"/>
              </a:rPr>
              <a:t>maxVal</a:t>
            </a:r>
            <a:r>
              <a:rPr lang="en-US" dirty="0">
                <a:ea typeface="+mn-lt"/>
                <a:cs typeface="+mn-lt"/>
              </a:rPr>
              <a:t>.</a:t>
            </a:r>
            <a:br>
              <a:rPr lang="en-US" dirty="0"/>
            </a:br>
            <a:endParaRPr lang="en-US"/>
          </a:p>
        </p:txBody>
      </p:sp>
    </p:spTree>
    <p:extLst>
      <p:ext uri="{BB962C8B-B14F-4D97-AF65-F5344CB8AC3E}">
        <p14:creationId xmlns:p14="http://schemas.microsoft.com/office/powerpoint/2010/main" val="3997348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AC5AB-30BF-1735-2B76-3C89F469684A}"/>
              </a:ext>
            </a:extLst>
          </p:cNvPr>
          <p:cNvSpPr>
            <a:spLocks noGrp="1"/>
          </p:cNvSpPr>
          <p:nvPr>
            <p:ph type="title"/>
          </p:nvPr>
        </p:nvSpPr>
        <p:spPr/>
        <p:txBody>
          <a:bodyPr/>
          <a:lstStyle/>
          <a:p>
            <a:r>
              <a:rPr lang="en-IN" dirty="0" err="1">
                <a:ea typeface="+mj-lt"/>
                <a:cs typeface="+mj-lt"/>
              </a:rPr>
              <a:t>pROCEDURE</a:t>
            </a:r>
            <a:endParaRPr lang="en-US" dirty="0" err="1"/>
          </a:p>
        </p:txBody>
      </p:sp>
      <p:sp>
        <p:nvSpPr>
          <p:cNvPr id="3" name="Content Placeholder 2">
            <a:extLst>
              <a:ext uri="{FF2B5EF4-FFF2-40B4-BE49-F238E27FC236}">
                <a16:creationId xmlns:a16="http://schemas.microsoft.com/office/drawing/2014/main" id="{D895D448-8DA8-CE26-E144-EDC2B056BE24}"/>
              </a:ext>
            </a:extLst>
          </p:cNvPr>
          <p:cNvSpPr>
            <a:spLocks noGrp="1"/>
          </p:cNvSpPr>
          <p:nvPr>
            <p:ph idx="1"/>
          </p:nvPr>
        </p:nvSpPr>
        <p:spPr>
          <a:xfrm>
            <a:off x="1451579" y="2015732"/>
            <a:ext cx="9603275" cy="3924171"/>
          </a:xfrm>
        </p:spPr>
        <p:txBody>
          <a:bodyPr>
            <a:normAutofit fontScale="85000" lnSpcReduction="20000"/>
          </a:bodyPr>
          <a:lstStyle/>
          <a:p>
            <a:r>
              <a:rPr lang="en-US" b="1" dirty="0">
                <a:ea typeface="+mn-lt"/>
                <a:cs typeface="+mn-lt"/>
              </a:rPr>
              <a:t>Step</a:t>
            </a:r>
            <a:r>
              <a:rPr lang="en-IN" b="1" dirty="0">
                <a:ea typeface="+mn-lt"/>
                <a:cs typeface="+mn-lt"/>
              </a:rPr>
              <a:t>-3-</a:t>
            </a:r>
            <a:r>
              <a:rPr lang="en-IN" b="1" dirty="0"/>
              <a:t>Segmenting lane area</a:t>
            </a:r>
            <a:endParaRPr lang="en-US" dirty="0">
              <a:ea typeface="+mn-lt"/>
              <a:cs typeface="+mn-lt"/>
            </a:endParaRPr>
          </a:p>
          <a:p>
            <a:pPr marL="0" indent="0">
              <a:buNone/>
            </a:pPr>
            <a:r>
              <a:rPr lang="en-IN" dirty="0">
                <a:ea typeface="+mn-lt"/>
                <a:cs typeface="+mn-lt"/>
              </a:rPr>
              <a:t>We will handcraft a triangular mask to segment the lane area and discard the irrelevant areas in the frame to increase the effectiveness of our later stages.</a:t>
            </a:r>
            <a:endParaRPr lang="en-IN" b="1" dirty="0">
              <a:ea typeface="+mn-lt"/>
              <a:cs typeface="+mn-lt"/>
            </a:endParaRPr>
          </a:p>
          <a:p>
            <a:r>
              <a:rPr lang="en-US" b="1" dirty="0">
                <a:ea typeface="+mn-lt"/>
                <a:cs typeface="+mn-lt"/>
              </a:rPr>
              <a:t>Step</a:t>
            </a:r>
            <a:r>
              <a:rPr lang="en-IN" b="1" dirty="0">
                <a:ea typeface="+mn-lt"/>
                <a:cs typeface="+mn-lt"/>
              </a:rPr>
              <a:t>-4-</a:t>
            </a:r>
            <a:r>
              <a:rPr lang="en-IN" b="1" dirty="0"/>
              <a:t>Hough transform</a:t>
            </a:r>
            <a:endParaRPr lang="en-US" dirty="0">
              <a:ea typeface="+mn-lt"/>
              <a:cs typeface="+mn-lt"/>
            </a:endParaRPr>
          </a:p>
          <a:p>
            <a:pPr marL="0" indent="0">
              <a:buNone/>
            </a:pPr>
            <a:r>
              <a:rPr lang="en-IN" dirty="0">
                <a:ea typeface="+mn-lt"/>
                <a:cs typeface="+mn-lt"/>
              </a:rPr>
              <a:t>In the Cartesian coordinate system, we can represent a straight line </a:t>
            </a:r>
            <a:endParaRPr lang="en-IN" b="1" dirty="0">
              <a:ea typeface="+mn-lt"/>
              <a:cs typeface="+mn-lt"/>
            </a:endParaRPr>
          </a:p>
          <a:p>
            <a:pPr marL="0" indent="0">
              <a:buNone/>
            </a:pPr>
            <a:r>
              <a:rPr lang="en-IN" dirty="0">
                <a:ea typeface="+mn-lt"/>
                <a:cs typeface="+mn-lt"/>
              </a:rPr>
              <a:t>as </a:t>
            </a:r>
            <a:r>
              <a:rPr lang="en-IN" dirty="0">
                <a:latin typeface="Consolas"/>
                <a:ea typeface="+mn-lt"/>
                <a:cs typeface="+mn-lt"/>
              </a:rPr>
              <a:t>y = mx + b</a:t>
            </a:r>
            <a:r>
              <a:rPr lang="en-IN" dirty="0">
                <a:ea typeface="+mn-lt"/>
                <a:cs typeface="+mn-lt"/>
              </a:rPr>
              <a:t> by plotting y against x. </a:t>
            </a:r>
            <a:endParaRPr lang="en-IN" b="1">
              <a:ea typeface="+mn-lt"/>
              <a:cs typeface="+mn-lt"/>
            </a:endParaRPr>
          </a:p>
          <a:p>
            <a:pPr marL="0" indent="0">
              <a:buNone/>
            </a:pPr>
            <a:r>
              <a:rPr lang="en-IN" dirty="0">
                <a:ea typeface="+mn-lt"/>
                <a:cs typeface="+mn-lt"/>
              </a:rPr>
              <a:t>However, we can also represent this line as a single point in </a:t>
            </a:r>
            <a:endParaRPr lang="en-IN" b="1" dirty="0">
              <a:ea typeface="+mn-lt"/>
              <a:cs typeface="+mn-lt"/>
            </a:endParaRPr>
          </a:p>
          <a:p>
            <a:pPr marL="0" indent="0">
              <a:buNone/>
            </a:pPr>
            <a:r>
              <a:rPr lang="en-IN" dirty="0">
                <a:ea typeface="+mn-lt"/>
                <a:cs typeface="+mn-lt"/>
              </a:rPr>
              <a:t>Hough space by plotting b against m. For example, a line with </a:t>
            </a:r>
            <a:endParaRPr lang="en-IN" b="1">
              <a:ea typeface="+mn-lt"/>
              <a:cs typeface="+mn-lt"/>
            </a:endParaRPr>
          </a:p>
          <a:p>
            <a:pPr marL="0" indent="0">
              <a:buNone/>
            </a:pPr>
            <a:r>
              <a:rPr lang="en-IN" dirty="0">
                <a:ea typeface="+mn-lt"/>
                <a:cs typeface="+mn-lt"/>
              </a:rPr>
              <a:t>the equation </a:t>
            </a:r>
            <a:r>
              <a:rPr lang="en-IN" dirty="0">
                <a:latin typeface="Consolas"/>
                <a:ea typeface="+mn-lt"/>
                <a:cs typeface="+mn-lt"/>
              </a:rPr>
              <a:t>y = 2x + 1</a:t>
            </a:r>
            <a:endParaRPr lang="en-IN" b="1">
              <a:ea typeface="+mn-lt"/>
              <a:cs typeface="+mn-lt"/>
            </a:endParaRPr>
          </a:p>
          <a:p>
            <a:pPr marL="0" indent="0">
              <a:buNone/>
            </a:pPr>
            <a:r>
              <a:rPr lang="en-IN" dirty="0">
                <a:ea typeface="+mn-lt"/>
                <a:cs typeface="+mn-lt"/>
              </a:rPr>
              <a:t>may be represented as </a:t>
            </a:r>
            <a:r>
              <a:rPr lang="en-IN" dirty="0">
                <a:latin typeface="Consolas"/>
                <a:ea typeface="+mn-lt"/>
                <a:cs typeface="+mn-lt"/>
              </a:rPr>
              <a:t>(2, 1)</a:t>
            </a:r>
            <a:r>
              <a:rPr lang="en-IN" dirty="0">
                <a:ea typeface="+mn-lt"/>
                <a:cs typeface="+mn-lt"/>
              </a:rPr>
              <a:t> in Hough space.</a:t>
            </a:r>
            <a:endParaRPr lang="en-IN" b="1" dirty="0">
              <a:ea typeface="+mn-lt"/>
              <a:cs typeface="+mn-lt"/>
            </a:endParaRPr>
          </a:p>
          <a:p>
            <a:endParaRPr lang="en-US" dirty="0"/>
          </a:p>
        </p:txBody>
      </p:sp>
      <p:pic>
        <p:nvPicPr>
          <p:cNvPr id="4" name="Picture 4" descr="A picture containing green, laser, night sky&#10;&#10;Description automatically generated">
            <a:extLst>
              <a:ext uri="{FF2B5EF4-FFF2-40B4-BE49-F238E27FC236}">
                <a16:creationId xmlns:a16="http://schemas.microsoft.com/office/drawing/2014/main" id="{622C7FAE-94A1-C774-9889-1D83FF867E9A}"/>
              </a:ext>
            </a:extLst>
          </p:cNvPr>
          <p:cNvPicPr>
            <a:picLocks noChangeAspect="1"/>
          </p:cNvPicPr>
          <p:nvPr/>
        </p:nvPicPr>
        <p:blipFill>
          <a:blip r:embed="rId2"/>
          <a:stretch>
            <a:fillRect/>
          </a:stretch>
        </p:blipFill>
        <p:spPr>
          <a:xfrm>
            <a:off x="7069332" y="3360190"/>
            <a:ext cx="4674295" cy="2542405"/>
          </a:xfrm>
          <a:prstGeom prst="rect">
            <a:avLst/>
          </a:prstGeom>
        </p:spPr>
      </p:pic>
    </p:spTree>
    <p:extLst>
      <p:ext uri="{BB962C8B-B14F-4D97-AF65-F5344CB8AC3E}">
        <p14:creationId xmlns:p14="http://schemas.microsoft.com/office/powerpoint/2010/main" val="688968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C15E0-7738-FA87-55B4-0C30A475F25F}"/>
              </a:ext>
            </a:extLst>
          </p:cNvPr>
          <p:cNvSpPr>
            <a:spLocks noGrp="1"/>
          </p:cNvSpPr>
          <p:nvPr>
            <p:ph type="title"/>
          </p:nvPr>
        </p:nvSpPr>
        <p:spPr>
          <a:xfrm>
            <a:off x="1451579" y="804519"/>
            <a:ext cx="9603275" cy="1028359"/>
          </a:xfrm>
        </p:spPr>
        <p:txBody>
          <a:bodyPr/>
          <a:lstStyle/>
          <a:p>
            <a:r>
              <a:rPr lang="en-IN" dirty="0" err="1">
                <a:ea typeface="+mj-lt"/>
                <a:cs typeface="+mj-lt"/>
              </a:rPr>
              <a:t>pROCEDURE</a:t>
            </a:r>
            <a:endParaRPr lang="en-US" dirty="0" err="1">
              <a:ea typeface="+mj-lt"/>
              <a:cs typeface="+mj-lt"/>
            </a:endParaRPr>
          </a:p>
        </p:txBody>
      </p:sp>
      <p:sp>
        <p:nvSpPr>
          <p:cNvPr id="3" name="Content Placeholder 2">
            <a:extLst>
              <a:ext uri="{FF2B5EF4-FFF2-40B4-BE49-F238E27FC236}">
                <a16:creationId xmlns:a16="http://schemas.microsoft.com/office/drawing/2014/main" id="{090A117D-D7E4-B118-50A5-C9D29F577FAA}"/>
              </a:ext>
            </a:extLst>
          </p:cNvPr>
          <p:cNvSpPr>
            <a:spLocks noGrp="1"/>
          </p:cNvSpPr>
          <p:nvPr>
            <p:ph idx="1"/>
          </p:nvPr>
        </p:nvSpPr>
        <p:spPr>
          <a:xfrm>
            <a:off x="1451579" y="2015732"/>
            <a:ext cx="9603275" cy="1636453"/>
          </a:xfrm>
        </p:spPr>
        <p:txBody>
          <a:bodyPr>
            <a:normAutofit fontScale="85000" lnSpcReduction="10000"/>
          </a:bodyPr>
          <a:lstStyle/>
          <a:p>
            <a:r>
              <a:rPr lang="en-US" dirty="0">
                <a:ea typeface="+mn-lt"/>
                <a:cs typeface="+mn-lt"/>
              </a:rPr>
              <a:t>Now, what if instead of a line, we had to plot a point in the Cartesian coordinate system. There are many possible lines which can pass through this point, each line with different values for parameters m and b. For example, a point at (2, 12) can be passed by </a:t>
            </a:r>
            <a:r>
              <a:rPr lang="en-US" dirty="0">
                <a:latin typeface="Consolas"/>
              </a:rPr>
              <a:t>y = 2x + 8</a:t>
            </a:r>
            <a:r>
              <a:rPr lang="en-US" dirty="0">
                <a:ea typeface="+mn-lt"/>
                <a:cs typeface="+mn-lt"/>
              </a:rPr>
              <a:t>, </a:t>
            </a:r>
            <a:r>
              <a:rPr lang="en-US" dirty="0">
                <a:latin typeface="Consolas"/>
              </a:rPr>
              <a:t>y = 3x + 6</a:t>
            </a:r>
            <a:r>
              <a:rPr lang="en-US" dirty="0">
                <a:ea typeface="+mn-lt"/>
                <a:cs typeface="+mn-lt"/>
              </a:rPr>
              <a:t>, </a:t>
            </a:r>
            <a:r>
              <a:rPr lang="en-US" dirty="0">
                <a:latin typeface="Consolas"/>
              </a:rPr>
              <a:t>y = 4x + 4</a:t>
            </a:r>
            <a:r>
              <a:rPr lang="en-US" dirty="0">
                <a:ea typeface="+mn-lt"/>
                <a:cs typeface="+mn-lt"/>
              </a:rPr>
              <a:t>, </a:t>
            </a:r>
            <a:r>
              <a:rPr lang="en-US" dirty="0">
                <a:latin typeface="Consolas"/>
              </a:rPr>
              <a:t>y = 5x + 2</a:t>
            </a:r>
            <a:r>
              <a:rPr lang="en-US" dirty="0">
                <a:ea typeface="+mn-lt"/>
                <a:cs typeface="+mn-lt"/>
              </a:rPr>
              <a:t>, </a:t>
            </a:r>
            <a:r>
              <a:rPr lang="en-US" dirty="0">
                <a:latin typeface="Consolas"/>
              </a:rPr>
              <a:t>y = 6x</a:t>
            </a:r>
            <a:r>
              <a:rPr lang="en-US" dirty="0">
                <a:ea typeface="+mn-lt"/>
                <a:cs typeface="+mn-lt"/>
              </a:rPr>
              <a:t>, and so on. These possible lines can be plotted in Hough space as </a:t>
            </a:r>
            <a:r>
              <a:rPr lang="en-US" dirty="0">
                <a:latin typeface="Consolas"/>
              </a:rPr>
              <a:t>(2, 8)</a:t>
            </a:r>
            <a:r>
              <a:rPr lang="en-US" dirty="0">
                <a:ea typeface="+mn-lt"/>
                <a:cs typeface="+mn-lt"/>
              </a:rPr>
              <a:t>, </a:t>
            </a:r>
            <a:r>
              <a:rPr lang="en-US" dirty="0">
                <a:latin typeface="Consolas"/>
              </a:rPr>
              <a:t>(3, 6)</a:t>
            </a:r>
            <a:r>
              <a:rPr lang="en-US" dirty="0">
                <a:ea typeface="+mn-lt"/>
                <a:cs typeface="+mn-lt"/>
              </a:rPr>
              <a:t>, </a:t>
            </a:r>
            <a:r>
              <a:rPr lang="en-US" dirty="0">
                <a:latin typeface="Consolas"/>
              </a:rPr>
              <a:t>(4, 4)</a:t>
            </a:r>
            <a:r>
              <a:rPr lang="en-US" dirty="0">
                <a:ea typeface="+mn-lt"/>
                <a:cs typeface="+mn-lt"/>
              </a:rPr>
              <a:t>, </a:t>
            </a:r>
            <a:r>
              <a:rPr lang="en-US" dirty="0">
                <a:latin typeface="Consolas"/>
              </a:rPr>
              <a:t>(5, 2)</a:t>
            </a:r>
            <a:r>
              <a:rPr lang="en-US" dirty="0">
                <a:ea typeface="+mn-lt"/>
                <a:cs typeface="+mn-lt"/>
              </a:rPr>
              <a:t>, </a:t>
            </a:r>
            <a:r>
              <a:rPr lang="en-US" dirty="0">
                <a:latin typeface="Consolas"/>
              </a:rPr>
              <a:t>(6, 0)</a:t>
            </a:r>
            <a:r>
              <a:rPr lang="en-US" dirty="0">
                <a:ea typeface="+mn-lt"/>
                <a:cs typeface="+mn-lt"/>
              </a:rPr>
              <a:t>. Notice that this produces a line of m against b coordinates in Hough space.</a:t>
            </a:r>
            <a:endParaRPr lang="en-US" dirty="0"/>
          </a:p>
        </p:txBody>
      </p:sp>
      <p:pic>
        <p:nvPicPr>
          <p:cNvPr id="4" name="Picture 4" descr="Chart, line chart&#10;&#10;Description automatically generated">
            <a:extLst>
              <a:ext uri="{FF2B5EF4-FFF2-40B4-BE49-F238E27FC236}">
                <a16:creationId xmlns:a16="http://schemas.microsoft.com/office/drawing/2014/main" id="{1CC887EB-7D5E-5FE3-CE11-0C0373C09FF7}"/>
              </a:ext>
            </a:extLst>
          </p:cNvPr>
          <p:cNvPicPr>
            <a:picLocks noChangeAspect="1"/>
          </p:cNvPicPr>
          <p:nvPr/>
        </p:nvPicPr>
        <p:blipFill>
          <a:blip r:embed="rId2"/>
          <a:stretch>
            <a:fillRect/>
          </a:stretch>
        </p:blipFill>
        <p:spPr>
          <a:xfrm>
            <a:off x="3317599" y="3494831"/>
            <a:ext cx="4834836" cy="2638731"/>
          </a:xfrm>
          <a:prstGeom prst="rect">
            <a:avLst/>
          </a:prstGeom>
        </p:spPr>
      </p:pic>
    </p:spTree>
    <p:extLst>
      <p:ext uri="{BB962C8B-B14F-4D97-AF65-F5344CB8AC3E}">
        <p14:creationId xmlns:p14="http://schemas.microsoft.com/office/powerpoint/2010/main" val="2749388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71DF-1119-FA25-72A6-B1B9C2C790E8}"/>
              </a:ext>
            </a:extLst>
          </p:cNvPr>
          <p:cNvSpPr>
            <a:spLocks noGrp="1"/>
          </p:cNvSpPr>
          <p:nvPr>
            <p:ph type="title"/>
          </p:nvPr>
        </p:nvSpPr>
        <p:spPr/>
        <p:txBody>
          <a:bodyPr/>
          <a:lstStyle/>
          <a:p>
            <a:r>
              <a:rPr lang="en-IN" dirty="0">
                <a:ea typeface="+mj-lt"/>
                <a:cs typeface="+mj-lt"/>
              </a:rPr>
              <a:t>PROCEDURE</a:t>
            </a:r>
            <a:endParaRPr lang="en-US" dirty="0">
              <a:ea typeface="+mj-lt"/>
              <a:cs typeface="+mj-lt"/>
            </a:endParaRPr>
          </a:p>
          <a:p>
            <a:endParaRPr lang="en-US" dirty="0"/>
          </a:p>
        </p:txBody>
      </p:sp>
      <p:sp>
        <p:nvSpPr>
          <p:cNvPr id="3" name="Content Placeholder 2">
            <a:extLst>
              <a:ext uri="{FF2B5EF4-FFF2-40B4-BE49-F238E27FC236}">
                <a16:creationId xmlns:a16="http://schemas.microsoft.com/office/drawing/2014/main" id="{EB02A62C-F7C4-ABAE-832E-A3E05D374BDB}"/>
              </a:ext>
            </a:extLst>
          </p:cNvPr>
          <p:cNvSpPr>
            <a:spLocks noGrp="1"/>
          </p:cNvSpPr>
          <p:nvPr>
            <p:ph idx="1"/>
          </p:nvPr>
        </p:nvSpPr>
        <p:spPr/>
        <p:txBody>
          <a:bodyPr/>
          <a:lstStyle/>
          <a:p>
            <a:r>
              <a:rPr lang="en-US" dirty="0">
                <a:ea typeface="+mn-lt"/>
                <a:cs typeface="+mn-lt"/>
              </a:rPr>
              <a:t>Whenever we see a series of points in a Cartesian coordinate system and know that these points are connected by some line, we can find the equation of that line by first plotting each point in the Cartesian coordinate system to the corresponding line in Hough space, then finding the point of intersection in Hough space. </a:t>
            </a:r>
            <a:endParaRPr lang="en-US"/>
          </a:p>
          <a:p>
            <a:pPr marL="0" indent="0">
              <a:buNone/>
            </a:pPr>
            <a:r>
              <a:rPr lang="en-US" dirty="0">
                <a:ea typeface="+mn-lt"/>
                <a:cs typeface="+mn-lt"/>
              </a:rPr>
              <a:t>The point of intersection in Hough space represents </a:t>
            </a:r>
          </a:p>
          <a:p>
            <a:pPr marL="0" indent="0">
              <a:buNone/>
            </a:pPr>
            <a:r>
              <a:rPr lang="en-US" dirty="0">
                <a:ea typeface="+mn-lt"/>
                <a:cs typeface="+mn-lt"/>
              </a:rPr>
              <a:t>the m and b values that pass consistently</a:t>
            </a:r>
          </a:p>
          <a:p>
            <a:pPr marL="0" indent="0">
              <a:buNone/>
            </a:pPr>
            <a:r>
              <a:rPr lang="en-US" dirty="0">
                <a:ea typeface="+mn-lt"/>
                <a:cs typeface="+mn-lt"/>
              </a:rPr>
              <a:t> through all of the points in the series.</a:t>
            </a:r>
            <a:endParaRPr lang="en-US"/>
          </a:p>
          <a:p>
            <a:endParaRPr lang="en-US" dirty="0"/>
          </a:p>
        </p:txBody>
      </p:sp>
      <p:pic>
        <p:nvPicPr>
          <p:cNvPr id="4" name="Picture 4" descr="A picture containing colorful, laser&#10;&#10;Description automatically generated">
            <a:extLst>
              <a:ext uri="{FF2B5EF4-FFF2-40B4-BE49-F238E27FC236}">
                <a16:creationId xmlns:a16="http://schemas.microsoft.com/office/drawing/2014/main" id="{63802CF8-87AF-9C3F-742A-12CF8DFA87CD}"/>
              </a:ext>
            </a:extLst>
          </p:cNvPr>
          <p:cNvPicPr>
            <a:picLocks noChangeAspect="1"/>
          </p:cNvPicPr>
          <p:nvPr/>
        </p:nvPicPr>
        <p:blipFill>
          <a:blip r:embed="rId2"/>
          <a:stretch>
            <a:fillRect/>
          </a:stretch>
        </p:blipFill>
        <p:spPr>
          <a:xfrm>
            <a:off x="6885140" y="3608729"/>
            <a:ext cx="4507281" cy="2448461"/>
          </a:xfrm>
          <a:prstGeom prst="rect">
            <a:avLst/>
          </a:prstGeom>
        </p:spPr>
      </p:pic>
    </p:spTree>
    <p:extLst>
      <p:ext uri="{BB962C8B-B14F-4D97-AF65-F5344CB8AC3E}">
        <p14:creationId xmlns:p14="http://schemas.microsoft.com/office/powerpoint/2010/main" val="1984187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58C2-9150-42B7-A06E-7216C6250472}"/>
              </a:ext>
            </a:extLst>
          </p:cNvPr>
          <p:cNvSpPr>
            <a:spLocks noGrp="1"/>
          </p:cNvSpPr>
          <p:nvPr>
            <p:ph type="title"/>
          </p:nvPr>
        </p:nvSpPr>
        <p:spPr/>
        <p:txBody>
          <a:bodyPr>
            <a:normAutofit/>
          </a:bodyPr>
          <a:lstStyle/>
          <a:p>
            <a:pPr algn="ctr"/>
            <a:r>
              <a:rPr lang="en-US" sz="6000" dirty="0"/>
              <a:t>TEAM MEMBERS</a:t>
            </a:r>
            <a:endParaRPr lang="en-IN" sz="6000" dirty="0"/>
          </a:p>
        </p:txBody>
      </p:sp>
      <p:sp>
        <p:nvSpPr>
          <p:cNvPr id="3" name="Content Placeholder 2">
            <a:extLst>
              <a:ext uri="{FF2B5EF4-FFF2-40B4-BE49-F238E27FC236}">
                <a16:creationId xmlns:a16="http://schemas.microsoft.com/office/drawing/2014/main" id="{A657F290-654D-47FB-1CB5-557454862525}"/>
              </a:ext>
            </a:extLst>
          </p:cNvPr>
          <p:cNvSpPr>
            <a:spLocks noGrp="1"/>
          </p:cNvSpPr>
          <p:nvPr>
            <p:ph idx="1"/>
          </p:nvPr>
        </p:nvSpPr>
        <p:spPr/>
        <p:txBody>
          <a:bodyPr/>
          <a:lstStyle/>
          <a:p>
            <a:pPr marL="0" indent="0">
              <a:buClr>
                <a:srgbClr val="262626"/>
              </a:buClr>
              <a:buNone/>
            </a:pPr>
            <a:r>
              <a:rPr lang="en-US" dirty="0"/>
              <a:t>AARSHA MITHRA VAVILALA </a:t>
            </a:r>
            <a:r>
              <a:rPr lang="en-US" dirty="0">
                <a:ea typeface="+mn-lt"/>
                <a:cs typeface="+mn-lt"/>
              </a:rPr>
              <a:t>-19BMA0035</a:t>
            </a:r>
            <a:endParaRPr lang="en-US" dirty="0"/>
          </a:p>
          <a:p>
            <a:pPr marL="0" indent="0">
              <a:buClr>
                <a:srgbClr val="262626"/>
              </a:buClr>
              <a:buNone/>
            </a:pPr>
            <a:r>
              <a:rPr lang="en-US" dirty="0">
                <a:ea typeface="+mn-lt"/>
                <a:cs typeface="+mn-lt"/>
              </a:rPr>
              <a:t>YANDRA MURALI MANOHAR - 19BMA0003</a:t>
            </a:r>
          </a:p>
          <a:p>
            <a:pPr marL="0" indent="0">
              <a:buNone/>
            </a:pPr>
            <a:r>
              <a:rPr lang="en-IN">
                <a:ea typeface="+mn-lt"/>
                <a:cs typeface="+mn-lt"/>
              </a:rPr>
              <a:t>MEET BHANUSHALI-19BMA0061</a:t>
            </a:r>
            <a:endParaRPr lang="en-IN" dirty="0">
              <a:ea typeface="+mn-lt"/>
              <a:cs typeface="+mn-lt"/>
            </a:endParaRPr>
          </a:p>
          <a:p>
            <a:pPr marL="0" indent="0">
              <a:buNone/>
            </a:pPr>
            <a:endParaRPr lang="en-IN" dirty="0"/>
          </a:p>
          <a:p>
            <a:endParaRPr lang="en-IN" dirty="0"/>
          </a:p>
        </p:txBody>
      </p:sp>
    </p:spTree>
    <p:extLst>
      <p:ext uri="{BB962C8B-B14F-4D97-AF65-F5344CB8AC3E}">
        <p14:creationId xmlns:p14="http://schemas.microsoft.com/office/powerpoint/2010/main" val="4159693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48753-7310-7AA7-2B52-45C63FFBAD1C}"/>
              </a:ext>
            </a:extLst>
          </p:cNvPr>
          <p:cNvSpPr>
            <a:spLocks noGrp="1"/>
          </p:cNvSpPr>
          <p:nvPr>
            <p:ph type="title"/>
          </p:nvPr>
        </p:nvSpPr>
        <p:spPr/>
        <p:txBody>
          <a:bodyPr/>
          <a:lstStyle/>
          <a:p>
            <a:r>
              <a:rPr lang="en-IN" dirty="0">
                <a:ea typeface="+mj-lt"/>
                <a:cs typeface="+mj-lt"/>
              </a:rPr>
              <a:t>PROCEDURE</a:t>
            </a:r>
            <a:endParaRPr lang="en-US" dirty="0">
              <a:ea typeface="+mj-lt"/>
              <a:cs typeface="+mj-lt"/>
            </a:endParaRPr>
          </a:p>
          <a:p>
            <a:endParaRPr lang="en-US" dirty="0"/>
          </a:p>
        </p:txBody>
      </p:sp>
      <p:sp>
        <p:nvSpPr>
          <p:cNvPr id="3" name="Content Placeholder 2">
            <a:extLst>
              <a:ext uri="{FF2B5EF4-FFF2-40B4-BE49-F238E27FC236}">
                <a16:creationId xmlns:a16="http://schemas.microsoft.com/office/drawing/2014/main" id="{F36CD09B-BF60-A5EF-ED9D-136F758E394A}"/>
              </a:ext>
            </a:extLst>
          </p:cNvPr>
          <p:cNvSpPr>
            <a:spLocks noGrp="1"/>
          </p:cNvSpPr>
          <p:nvPr>
            <p:ph idx="1"/>
          </p:nvPr>
        </p:nvSpPr>
        <p:spPr/>
        <p:txBody>
          <a:bodyPr>
            <a:normAutofit fontScale="92500" lnSpcReduction="20000"/>
          </a:bodyPr>
          <a:lstStyle/>
          <a:p>
            <a:r>
              <a:rPr lang="en-US" dirty="0">
                <a:ea typeface="+mn-lt"/>
                <a:cs typeface="+mn-lt"/>
              </a:rPr>
              <a:t>Since our frame passed through the Canny Detector may be interpreted simply as a series of white points representing the edges in our image space, we can apply the same technique to identify which of these points are connected to the same line, and if they are connected, what its equation is so that we can plot this line on our frame.</a:t>
            </a:r>
            <a:endParaRPr lang="en-US" dirty="0"/>
          </a:p>
          <a:p>
            <a:r>
              <a:rPr lang="en-US" dirty="0">
                <a:ea typeface="+mn-lt"/>
                <a:cs typeface="+mn-lt"/>
              </a:rPr>
              <a:t>For the simplicity of explanation, we used Cartesian coordinates to correspond to Hough space. However, there is one mathematical flaw with this approach: When the line is vertical, the gradient is infinity and cannot be represented in Hough space. To solve this problem, we will use Polar coordinates instead. </a:t>
            </a:r>
            <a:endParaRPr lang="en-US">
              <a:ea typeface="+mn-lt"/>
              <a:cs typeface="+mn-lt"/>
            </a:endParaRPr>
          </a:p>
          <a:p>
            <a:r>
              <a:rPr lang="en-US" dirty="0">
                <a:ea typeface="+mn-lt"/>
                <a:cs typeface="+mn-lt"/>
              </a:rPr>
              <a:t>The process is still the same just that other than plotting m against b in Hough space, </a:t>
            </a:r>
            <a:endParaRPr lang="en-US">
              <a:ea typeface="+mn-lt"/>
              <a:cs typeface="+mn-lt"/>
            </a:endParaRPr>
          </a:p>
          <a:p>
            <a:pPr marL="0" indent="0">
              <a:buNone/>
            </a:pPr>
            <a:r>
              <a:rPr lang="en-US" dirty="0">
                <a:ea typeface="+mn-lt"/>
                <a:cs typeface="+mn-lt"/>
              </a:rPr>
              <a:t>    we will be plotting r against θ.</a:t>
            </a:r>
            <a:endParaRPr lang="en-US" dirty="0"/>
          </a:p>
          <a:p>
            <a:endParaRPr lang="en-US" dirty="0"/>
          </a:p>
        </p:txBody>
      </p:sp>
      <p:pic>
        <p:nvPicPr>
          <p:cNvPr id="4" name="Picture 4" descr="A picture containing chart&#10;&#10;Description automatically generated">
            <a:extLst>
              <a:ext uri="{FF2B5EF4-FFF2-40B4-BE49-F238E27FC236}">
                <a16:creationId xmlns:a16="http://schemas.microsoft.com/office/drawing/2014/main" id="{F445B770-8927-29D5-37B1-4F526FD35EDF}"/>
              </a:ext>
            </a:extLst>
          </p:cNvPr>
          <p:cNvPicPr>
            <a:picLocks noChangeAspect="1"/>
          </p:cNvPicPr>
          <p:nvPr/>
        </p:nvPicPr>
        <p:blipFill>
          <a:blip r:embed="rId2"/>
          <a:stretch>
            <a:fillRect/>
          </a:stretch>
        </p:blipFill>
        <p:spPr>
          <a:xfrm>
            <a:off x="9826799" y="4370997"/>
            <a:ext cx="2266950" cy="1685925"/>
          </a:xfrm>
          <a:prstGeom prst="rect">
            <a:avLst/>
          </a:prstGeom>
        </p:spPr>
      </p:pic>
    </p:spTree>
    <p:extLst>
      <p:ext uri="{BB962C8B-B14F-4D97-AF65-F5344CB8AC3E}">
        <p14:creationId xmlns:p14="http://schemas.microsoft.com/office/powerpoint/2010/main" val="1954760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0AAA-BF2D-AC28-6198-4C620C12A409}"/>
              </a:ext>
            </a:extLst>
          </p:cNvPr>
          <p:cNvSpPr>
            <a:spLocks noGrp="1"/>
          </p:cNvSpPr>
          <p:nvPr>
            <p:ph type="title"/>
          </p:nvPr>
        </p:nvSpPr>
        <p:spPr/>
        <p:txBody>
          <a:bodyPr/>
          <a:lstStyle/>
          <a:p>
            <a:r>
              <a:rPr lang="en-IN" dirty="0">
                <a:ea typeface="+mj-lt"/>
                <a:cs typeface="+mj-lt"/>
              </a:rPr>
              <a:t>PROCEDURE</a:t>
            </a:r>
            <a:endParaRPr lang="en-US" dirty="0">
              <a:ea typeface="+mj-lt"/>
              <a:cs typeface="+mj-lt"/>
            </a:endParaRPr>
          </a:p>
          <a:p>
            <a:endParaRPr lang="en-US" dirty="0"/>
          </a:p>
        </p:txBody>
      </p:sp>
      <p:sp>
        <p:nvSpPr>
          <p:cNvPr id="3" name="Content Placeholder 2">
            <a:extLst>
              <a:ext uri="{FF2B5EF4-FFF2-40B4-BE49-F238E27FC236}">
                <a16:creationId xmlns:a16="http://schemas.microsoft.com/office/drawing/2014/main" id="{E638A387-EBC7-20E1-47C4-9E230F721BB3}"/>
              </a:ext>
            </a:extLst>
          </p:cNvPr>
          <p:cNvSpPr>
            <a:spLocks noGrp="1"/>
          </p:cNvSpPr>
          <p:nvPr>
            <p:ph idx="1"/>
          </p:nvPr>
        </p:nvSpPr>
        <p:spPr/>
        <p:txBody>
          <a:bodyPr/>
          <a:lstStyle/>
          <a:p>
            <a:r>
              <a:rPr lang="en-US" dirty="0">
                <a:ea typeface="+mn-lt"/>
                <a:cs typeface="+mn-lt"/>
              </a:rPr>
              <a:t>For example, for the points on the Polar coordinate system with </a:t>
            </a:r>
            <a:r>
              <a:rPr lang="en-US" dirty="0">
                <a:latin typeface="Consolas"/>
              </a:rPr>
              <a:t>x = 8</a:t>
            </a:r>
            <a:r>
              <a:rPr lang="en-US" dirty="0">
                <a:ea typeface="+mn-lt"/>
                <a:cs typeface="+mn-lt"/>
              </a:rPr>
              <a:t> and </a:t>
            </a:r>
            <a:r>
              <a:rPr lang="en-US" dirty="0">
                <a:latin typeface="Consolas"/>
              </a:rPr>
              <a:t>y = 6</a:t>
            </a:r>
            <a:r>
              <a:rPr lang="en-US" dirty="0">
                <a:ea typeface="+mn-lt"/>
                <a:cs typeface="+mn-lt"/>
              </a:rPr>
              <a:t>, </a:t>
            </a:r>
            <a:r>
              <a:rPr lang="en-US" dirty="0">
                <a:latin typeface="Consolas"/>
              </a:rPr>
              <a:t>x = 4</a:t>
            </a:r>
            <a:r>
              <a:rPr lang="en-US" dirty="0">
                <a:ea typeface="+mn-lt"/>
                <a:cs typeface="+mn-lt"/>
              </a:rPr>
              <a:t> and </a:t>
            </a:r>
            <a:r>
              <a:rPr lang="en-US" dirty="0">
                <a:latin typeface="Consolas"/>
              </a:rPr>
              <a:t>y = 9</a:t>
            </a:r>
            <a:r>
              <a:rPr lang="en-US" dirty="0">
                <a:ea typeface="+mn-lt"/>
                <a:cs typeface="+mn-lt"/>
              </a:rPr>
              <a:t>, </a:t>
            </a:r>
            <a:r>
              <a:rPr lang="en-US" dirty="0">
                <a:latin typeface="Consolas"/>
              </a:rPr>
              <a:t>x = 12</a:t>
            </a:r>
            <a:r>
              <a:rPr lang="en-US" dirty="0">
                <a:ea typeface="+mn-lt"/>
                <a:cs typeface="+mn-lt"/>
              </a:rPr>
              <a:t> and </a:t>
            </a:r>
            <a:r>
              <a:rPr lang="en-US" dirty="0">
                <a:latin typeface="Consolas"/>
              </a:rPr>
              <a:t>y = 3</a:t>
            </a:r>
            <a:r>
              <a:rPr lang="en-US" dirty="0">
                <a:ea typeface="+mn-lt"/>
                <a:cs typeface="+mn-lt"/>
              </a:rPr>
              <a:t>, we can plot the corresponding Hough space.</a:t>
            </a:r>
          </a:p>
          <a:p>
            <a:r>
              <a:rPr lang="en-US" dirty="0">
                <a:ea typeface="+mn-lt"/>
                <a:cs typeface="+mn-lt"/>
              </a:rPr>
              <a:t>We see that the lines in Hough space intersect at </a:t>
            </a:r>
            <a:r>
              <a:rPr lang="en-US" dirty="0">
                <a:latin typeface="Consolas"/>
              </a:rPr>
              <a:t>θ = 0.925</a:t>
            </a:r>
            <a:r>
              <a:rPr lang="en-US" dirty="0">
                <a:ea typeface="+mn-lt"/>
                <a:cs typeface="+mn-lt"/>
              </a:rPr>
              <a:t> and </a:t>
            </a:r>
            <a:r>
              <a:rPr lang="en-US" dirty="0">
                <a:latin typeface="Consolas"/>
              </a:rPr>
              <a:t>r = 9.6</a:t>
            </a:r>
            <a:r>
              <a:rPr lang="en-US" dirty="0">
                <a:ea typeface="+mn-lt"/>
                <a:cs typeface="+mn-lt"/>
              </a:rPr>
              <a:t>. Since a line in the Polar coordinate system is given by </a:t>
            </a:r>
            <a:r>
              <a:rPr lang="en-US" dirty="0">
                <a:latin typeface="Consolas"/>
              </a:rPr>
              <a:t>r = </a:t>
            </a:r>
            <a:r>
              <a:rPr lang="en-US" dirty="0" err="1">
                <a:latin typeface="Consolas"/>
              </a:rPr>
              <a:t>xcosθ</a:t>
            </a:r>
            <a:r>
              <a:rPr lang="en-US" dirty="0">
                <a:latin typeface="Consolas"/>
              </a:rPr>
              <a:t> + </a:t>
            </a:r>
            <a:r>
              <a:rPr lang="en-US" dirty="0" err="1">
                <a:latin typeface="Consolas"/>
              </a:rPr>
              <a:t>ysinθ</a:t>
            </a:r>
            <a:r>
              <a:rPr lang="en-US" dirty="0">
                <a:ea typeface="+mn-lt"/>
                <a:cs typeface="+mn-lt"/>
              </a:rPr>
              <a:t>, we can induce that a single line crossing through all these points is defined as </a:t>
            </a:r>
            <a:r>
              <a:rPr lang="en-US" dirty="0">
                <a:latin typeface="Consolas"/>
              </a:rPr>
              <a:t>9.6 = xcos0.925 + ysin0.925</a:t>
            </a:r>
            <a:r>
              <a:rPr lang="en-US" dirty="0">
                <a:ea typeface="+mn-lt"/>
                <a:cs typeface="+mn-lt"/>
              </a:rPr>
              <a:t>.</a:t>
            </a:r>
            <a:endParaRPr lang="en-US" dirty="0"/>
          </a:p>
        </p:txBody>
      </p:sp>
      <p:pic>
        <p:nvPicPr>
          <p:cNvPr id="4" name="Picture 4" descr="Chart&#10;&#10;Description automatically generated">
            <a:extLst>
              <a:ext uri="{FF2B5EF4-FFF2-40B4-BE49-F238E27FC236}">
                <a16:creationId xmlns:a16="http://schemas.microsoft.com/office/drawing/2014/main" id="{A6164713-58A7-28AD-D2BF-AC90CA2E7DC3}"/>
              </a:ext>
            </a:extLst>
          </p:cNvPr>
          <p:cNvPicPr>
            <a:picLocks noChangeAspect="1"/>
          </p:cNvPicPr>
          <p:nvPr/>
        </p:nvPicPr>
        <p:blipFill>
          <a:blip r:embed="rId2"/>
          <a:stretch>
            <a:fillRect/>
          </a:stretch>
        </p:blipFill>
        <p:spPr>
          <a:xfrm>
            <a:off x="4254674" y="4155405"/>
            <a:ext cx="3891419" cy="2534641"/>
          </a:xfrm>
          <a:prstGeom prst="rect">
            <a:avLst/>
          </a:prstGeom>
        </p:spPr>
      </p:pic>
    </p:spTree>
    <p:extLst>
      <p:ext uri="{BB962C8B-B14F-4D97-AF65-F5344CB8AC3E}">
        <p14:creationId xmlns:p14="http://schemas.microsoft.com/office/powerpoint/2010/main" val="2581570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2AADF-45CD-5736-1DA9-F3D705838C03}"/>
              </a:ext>
            </a:extLst>
          </p:cNvPr>
          <p:cNvSpPr>
            <a:spLocks noGrp="1"/>
          </p:cNvSpPr>
          <p:nvPr>
            <p:ph type="title"/>
          </p:nvPr>
        </p:nvSpPr>
        <p:spPr/>
        <p:txBody>
          <a:bodyPr>
            <a:normAutofit/>
          </a:bodyPr>
          <a:lstStyle/>
          <a:p>
            <a:r>
              <a:rPr lang="en-IN" dirty="0">
                <a:ea typeface="+mj-lt"/>
                <a:cs typeface="+mj-lt"/>
              </a:rPr>
              <a:t>PROCEDURE</a:t>
            </a:r>
            <a:endParaRPr lang="en-US" dirty="0">
              <a:ea typeface="+mj-lt"/>
              <a:cs typeface="+mj-lt"/>
            </a:endParaRPr>
          </a:p>
          <a:p>
            <a:endParaRPr lang="en-US" dirty="0"/>
          </a:p>
        </p:txBody>
      </p:sp>
      <p:sp>
        <p:nvSpPr>
          <p:cNvPr id="3" name="Content Placeholder 2">
            <a:extLst>
              <a:ext uri="{FF2B5EF4-FFF2-40B4-BE49-F238E27FC236}">
                <a16:creationId xmlns:a16="http://schemas.microsoft.com/office/drawing/2014/main" id="{0EB2B675-4620-9A2E-B6DC-7948C0C035B7}"/>
              </a:ext>
            </a:extLst>
          </p:cNvPr>
          <p:cNvSpPr>
            <a:spLocks noGrp="1"/>
          </p:cNvSpPr>
          <p:nvPr>
            <p:ph idx="1"/>
          </p:nvPr>
        </p:nvSpPr>
        <p:spPr>
          <a:xfrm>
            <a:off x="1451579" y="2015732"/>
            <a:ext cx="9603275" cy="4087352"/>
          </a:xfrm>
        </p:spPr>
        <p:txBody>
          <a:bodyPr>
            <a:normAutofit fontScale="92500" lnSpcReduction="10000"/>
          </a:bodyPr>
          <a:lstStyle/>
          <a:p>
            <a:r>
              <a:rPr lang="en-US" dirty="0">
                <a:ea typeface="+mn-lt"/>
                <a:cs typeface="+mn-lt"/>
              </a:rPr>
              <a:t>Generally, the more curves intersecting in Hough space means that the line represented by that intersection corresponds to more points. For our implementation, we will define a minimum threshold number of intersections in Hough space to detect a line. Therefore, Hough transform basically keeps track of the Hough space intersections of every point in the frame. If the number of intersections exceeds a defined threshold, we identify a line with the corresponding θ and r parameters.</a:t>
            </a:r>
            <a:endParaRPr lang="en-US">
              <a:ea typeface="+mn-lt"/>
              <a:cs typeface="+mn-lt"/>
            </a:endParaRPr>
          </a:p>
          <a:p>
            <a:r>
              <a:rPr lang="en-US" dirty="0">
                <a:ea typeface="+mn-lt"/>
                <a:cs typeface="+mn-lt"/>
              </a:rPr>
              <a:t>We apply Hough Transform to identify two straight lines — which will be our left and right lane boundaries</a:t>
            </a:r>
            <a:endParaRPr lang="en-US">
              <a:ea typeface="+mn-lt"/>
              <a:cs typeface="+mn-lt"/>
            </a:endParaRPr>
          </a:p>
          <a:p>
            <a:r>
              <a:rPr lang="en-US" b="1" dirty="0">
                <a:ea typeface="+mn-lt"/>
                <a:cs typeface="+mn-lt"/>
              </a:rPr>
              <a:t>Step</a:t>
            </a:r>
            <a:r>
              <a:rPr lang="en-IN" b="1" dirty="0">
                <a:ea typeface="+mn-lt"/>
                <a:cs typeface="+mn-lt"/>
              </a:rPr>
              <a:t>-5-</a:t>
            </a:r>
            <a:r>
              <a:rPr lang="en-IN" b="1" dirty="0"/>
              <a:t>Visualization</a:t>
            </a:r>
            <a:endParaRPr lang="en-IN" b="1">
              <a:ea typeface="+mn-lt"/>
              <a:cs typeface="+mn-lt"/>
            </a:endParaRPr>
          </a:p>
          <a:p>
            <a:r>
              <a:rPr lang="en-IN" dirty="0">
                <a:ea typeface="+mn-lt"/>
                <a:cs typeface="+mn-lt"/>
              </a:rPr>
              <a:t>The lane is visualized as two light green, linearly fitted polynomials which will be overlayed on our input frame.</a:t>
            </a:r>
            <a:endParaRPr lang="en-IN" b="1" dirty="0"/>
          </a:p>
          <a:p>
            <a:endParaRPr lang="en-IN" b="1" dirty="0"/>
          </a:p>
          <a:p>
            <a:endParaRPr lang="en-US" dirty="0"/>
          </a:p>
        </p:txBody>
      </p:sp>
    </p:spTree>
    <p:extLst>
      <p:ext uri="{BB962C8B-B14F-4D97-AF65-F5344CB8AC3E}">
        <p14:creationId xmlns:p14="http://schemas.microsoft.com/office/powerpoint/2010/main" val="3358405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F122D-7374-046A-C6A5-4126BA6CBA38}"/>
              </a:ext>
            </a:extLst>
          </p:cNvPr>
          <p:cNvSpPr>
            <a:spLocks noGrp="1"/>
          </p:cNvSpPr>
          <p:nvPr>
            <p:ph type="title"/>
          </p:nvPr>
        </p:nvSpPr>
        <p:spPr/>
        <p:txBody>
          <a:bodyPr>
            <a:normAutofit/>
          </a:bodyPr>
          <a:lstStyle/>
          <a:p>
            <a:r>
              <a:rPr lang="en-US" dirty="0"/>
              <a:t>code</a:t>
            </a:r>
            <a:br>
              <a:rPr lang="en-US" dirty="0"/>
            </a:br>
            <a:endParaRPr lang="en-US"/>
          </a:p>
        </p:txBody>
      </p:sp>
      <p:pic>
        <p:nvPicPr>
          <p:cNvPr id="4" name="Picture 4" descr="A screenshot of a computer&#10;&#10;Description automatically generated">
            <a:extLst>
              <a:ext uri="{FF2B5EF4-FFF2-40B4-BE49-F238E27FC236}">
                <a16:creationId xmlns:a16="http://schemas.microsoft.com/office/drawing/2014/main" id="{D222DFDA-688D-1022-047F-CD9C457BFD51}"/>
              </a:ext>
            </a:extLst>
          </p:cNvPr>
          <p:cNvPicPr>
            <a:picLocks noGrp="1" noChangeAspect="1"/>
          </p:cNvPicPr>
          <p:nvPr>
            <p:ph idx="1"/>
          </p:nvPr>
        </p:nvPicPr>
        <p:blipFill>
          <a:blip r:embed="rId2"/>
          <a:stretch>
            <a:fillRect/>
          </a:stretch>
        </p:blipFill>
        <p:spPr>
          <a:xfrm>
            <a:off x="1768106" y="1977149"/>
            <a:ext cx="8661561" cy="4878156"/>
          </a:xfrm>
        </p:spPr>
      </p:pic>
      <p:sp>
        <p:nvSpPr>
          <p:cNvPr id="5" name="TextBox 4">
            <a:extLst>
              <a:ext uri="{FF2B5EF4-FFF2-40B4-BE49-F238E27FC236}">
                <a16:creationId xmlns:a16="http://schemas.microsoft.com/office/drawing/2014/main" id="{5F42F015-12A1-0F53-2A58-520F60A32760}"/>
              </a:ext>
            </a:extLst>
          </p:cNvPr>
          <p:cNvSpPr txBox="1"/>
          <p:nvPr/>
        </p:nvSpPr>
        <p:spPr>
          <a:xfrm>
            <a:off x="1483006" y="1362436"/>
            <a:ext cx="87654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Code link  </a:t>
            </a:r>
            <a:r>
              <a:rPr lang="en-US" u="sng" dirty="0">
                <a:solidFill>
                  <a:srgbClr val="0070C0"/>
                </a:solidFill>
                <a:ea typeface="+mn-lt"/>
                <a:cs typeface="+mn-lt"/>
              </a:rPr>
              <a:t>https://github.com/ZeBread/CompVis/blob/main/Hough.py</a:t>
            </a:r>
          </a:p>
        </p:txBody>
      </p:sp>
    </p:spTree>
    <p:extLst>
      <p:ext uri="{BB962C8B-B14F-4D97-AF65-F5344CB8AC3E}">
        <p14:creationId xmlns:p14="http://schemas.microsoft.com/office/powerpoint/2010/main" val="163659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05A0E-469E-3CC9-1C10-88FA12B9064F}"/>
              </a:ext>
            </a:extLst>
          </p:cNvPr>
          <p:cNvSpPr>
            <a:spLocks noGrp="1"/>
          </p:cNvSpPr>
          <p:nvPr>
            <p:ph type="title"/>
          </p:nvPr>
        </p:nvSpPr>
        <p:spPr/>
        <p:txBody>
          <a:bodyPr/>
          <a:lstStyle/>
          <a:p>
            <a:r>
              <a:rPr lang="en-IN" dirty="0">
                <a:ea typeface="+mj-lt"/>
                <a:cs typeface="+mj-lt"/>
              </a:rPr>
              <a:t>OUTPUT</a:t>
            </a:r>
            <a:endParaRPr lang="en-US" dirty="0"/>
          </a:p>
        </p:txBody>
      </p:sp>
      <p:pic>
        <p:nvPicPr>
          <p:cNvPr id="4" name="Picture 4" descr="A screenshot of a video game&#10;&#10;Description automatically generated">
            <a:extLst>
              <a:ext uri="{FF2B5EF4-FFF2-40B4-BE49-F238E27FC236}">
                <a16:creationId xmlns:a16="http://schemas.microsoft.com/office/drawing/2014/main" id="{8C680A39-3B96-6A1B-895F-B43415354D8A}"/>
              </a:ext>
            </a:extLst>
          </p:cNvPr>
          <p:cNvPicPr>
            <a:picLocks noGrp="1" noChangeAspect="1"/>
          </p:cNvPicPr>
          <p:nvPr>
            <p:ph idx="1"/>
          </p:nvPr>
        </p:nvPicPr>
        <p:blipFill rotWithShape="1">
          <a:blip r:embed="rId2"/>
          <a:srcRect l="613" r="43788" b="41064"/>
          <a:stretch/>
        </p:blipFill>
        <p:spPr>
          <a:xfrm>
            <a:off x="1974363" y="1934868"/>
            <a:ext cx="8250361" cy="4920888"/>
          </a:xfrm>
        </p:spPr>
      </p:pic>
    </p:spTree>
    <p:extLst>
      <p:ext uri="{BB962C8B-B14F-4D97-AF65-F5344CB8AC3E}">
        <p14:creationId xmlns:p14="http://schemas.microsoft.com/office/powerpoint/2010/main" val="1232158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085E3-D95F-582E-D7DC-9FD954906B48}"/>
              </a:ext>
            </a:extLst>
          </p:cNvPr>
          <p:cNvSpPr>
            <a:spLocks noGrp="1"/>
          </p:cNvSpPr>
          <p:nvPr>
            <p:ph type="title"/>
          </p:nvPr>
        </p:nvSpPr>
        <p:spPr/>
        <p:txBody>
          <a:bodyPr/>
          <a:lstStyle/>
          <a:p>
            <a:r>
              <a:rPr lang="en-IN" dirty="0"/>
              <a:t>Ultra Fast lane detection</a:t>
            </a:r>
          </a:p>
        </p:txBody>
      </p:sp>
      <p:sp>
        <p:nvSpPr>
          <p:cNvPr id="3" name="Content Placeholder 2">
            <a:extLst>
              <a:ext uri="{FF2B5EF4-FFF2-40B4-BE49-F238E27FC236}">
                <a16:creationId xmlns:a16="http://schemas.microsoft.com/office/drawing/2014/main" id="{8DFEE62A-D8FC-860B-E062-72563DE0839B}"/>
              </a:ext>
            </a:extLst>
          </p:cNvPr>
          <p:cNvSpPr>
            <a:spLocks noGrp="1"/>
          </p:cNvSpPr>
          <p:nvPr>
            <p:ph idx="1"/>
          </p:nvPr>
        </p:nvSpPr>
        <p:spPr/>
        <p:txBody>
          <a:bodyPr/>
          <a:lstStyle/>
          <a:p>
            <a:r>
              <a:rPr lang="en-IN" dirty="0"/>
              <a:t>Based on paper titled “</a:t>
            </a:r>
            <a:r>
              <a:rPr lang="en-US" b="1" dirty="0"/>
              <a:t>Ultra Fast Structure-aware Deep Lane Detection</a:t>
            </a:r>
            <a:r>
              <a:rPr lang="en-IN" dirty="0"/>
              <a:t>”</a:t>
            </a:r>
          </a:p>
          <a:p>
            <a:r>
              <a:rPr lang="en-IN" dirty="0"/>
              <a:t>We have taken this CNN approach and have used the training weights provided by the author trained on CULANE and </a:t>
            </a:r>
            <a:r>
              <a:rPr lang="en-IN" dirty="0" err="1"/>
              <a:t>TuSimple</a:t>
            </a:r>
            <a:r>
              <a:rPr lang="en-IN" dirty="0"/>
              <a:t> dataset and have incorporated in our CV algorithm for the lane detection purpose.</a:t>
            </a:r>
          </a:p>
          <a:p>
            <a:r>
              <a:rPr lang="en-IN" dirty="0"/>
              <a:t>The F1-score </a:t>
            </a:r>
            <a:r>
              <a:rPr lang="en-IN" b="1" dirty="0"/>
              <a:t>combines the precision and recall of a classifier into a single metric by taking their harmonic mean.</a:t>
            </a:r>
            <a:endParaRPr lang="en-IN" dirty="0"/>
          </a:p>
        </p:txBody>
      </p:sp>
    </p:spTree>
    <p:extLst>
      <p:ext uri="{BB962C8B-B14F-4D97-AF65-F5344CB8AC3E}">
        <p14:creationId xmlns:p14="http://schemas.microsoft.com/office/powerpoint/2010/main" val="654615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5C674-8AE9-7F4B-6AD5-1F0AD16AA89E}"/>
              </a:ext>
            </a:extLst>
          </p:cNvPr>
          <p:cNvSpPr>
            <a:spLocks noGrp="1"/>
          </p:cNvSpPr>
          <p:nvPr>
            <p:ph type="title"/>
          </p:nvPr>
        </p:nvSpPr>
        <p:spPr/>
        <p:txBody>
          <a:bodyPr/>
          <a:lstStyle/>
          <a:p>
            <a:r>
              <a:rPr lang="en-IN" dirty="0"/>
              <a:t>Code</a:t>
            </a:r>
          </a:p>
        </p:txBody>
      </p:sp>
      <p:pic>
        <p:nvPicPr>
          <p:cNvPr id="5" name="Content Placeholder 4">
            <a:extLst>
              <a:ext uri="{FF2B5EF4-FFF2-40B4-BE49-F238E27FC236}">
                <a16:creationId xmlns:a16="http://schemas.microsoft.com/office/drawing/2014/main" id="{5DF0F98C-8FC3-267F-7DB3-4B86D590E8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6818" y="1853754"/>
            <a:ext cx="6606246" cy="3943731"/>
          </a:xfrm>
        </p:spPr>
      </p:pic>
    </p:spTree>
    <p:extLst>
      <p:ext uri="{BB962C8B-B14F-4D97-AF65-F5344CB8AC3E}">
        <p14:creationId xmlns:p14="http://schemas.microsoft.com/office/powerpoint/2010/main" val="1850972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19975-EF71-7A19-DBA8-28039BD0013B}"/>
              </a:ext>
            </a:extLst>
          </p:cNvPr>
          <p:cNvSpPr>
            <a:spLocks noGrp="1"/>
          </p:cNvSpPr>
          <p:nvPr>
            <p:ph type="title"/>
          </p:nvPr>
        </p:nvSpPr>
        <p:spPr/>
        <p:txBody>
          <a:bodyPr/>
          <a:lstStyle/>
          <a:p>
            <a:r>
              <a:rPr lang="en-IN" dirty="0"/>
              <a:t>Output</a:t>
            </a:r>
          </a:p>
        </p:txBody>
      </p:sp>
      <p:pic>
        <p:nvPicPr>
          <p:cNvPr id="5" name="Content Placeholder 4">
            <a:extLst>
              <a:ext uri="{FF2B5EF4-FFF2-40B4-BE49-F238E27FC236}">
                <a16:creationId xmlns:a16="http://schemas.microsoft.com/office/drawing/2014/main" id="{708F688F-6A91-B228-E94C-2BF3D8BA4D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6818" y="2016125"/>
            <a:ext cx="6132689" cy="3449638"/>
          </a:xfrm>
        </p:spPr>
      </p:pic>
    </p:spTree>
    <p:extLst>
      <p:ext uri="{BB962C8B-B14F-4D97-AF65-F5344CB8AC3E}">
        <p14:creationId xmlns:p14="http://schemas.microsoft.com/office/powerpoint/2010/main" val="2163742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E2A4-E4D7-5E4E-1F4B-F57A414CBFE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7C2C140-9747-337E-6DC2-09ED7DC39202}"/>
              </a:ext>
            </a:extLst>
          </p:cNvPr>
          <p:cNvSpPr>
            <a:spLocks noGrp="1"/>
          </p:cNvSpPr>
          <p:nvPr>
            <p:ph idx="1"/>
          </p:nvPr>
        </p:nvSpPr>
        <p:spPr>
          <a:xfrm>
            <a:off x="1451579" y="2015732"/>
            <a:ext cx="9603275" cy="4145093"/>
          </a:xfrm>
        </p:spPr>
        <p:txBody>
          <a:bodyPr>
            <a:normAutofit fontScale="55000" lnSpcReduction="20000"/>
          </a:bodyPr>
          <a:lstStyle/>
          <a:p>
            <a:r>
              <a:rPr lang="en-US" u="sng" dirty="0">
                <a:solidFill>
                  <a:srgbClr val="0070C0"/>
                </a:solidFill>
                <a:ea typeface="+mn-lt"/>
                <a:cs typeface="+mn-lt"/>
                <a:hlinkClick r:id="rId2">
                  <a:extLst>
                    <a:ext uri="{A12FA001-AC4F-418D-AE19-62706E023703}">
                      <ahyp:hlinkClr xmlns:ahyp="http://schemas.microsoft.com/office/drawing/2018/hyperlinkcolor" val="tx"/>
                    </a:ext>
                  </a:extLst>
                </a:hlinkClick>
              </a:rPr>
              <a:t>https://ieeexplore.ieee.org/document/6240859</a:t>
            </a:r>
            <a:endParaRPr lang="en-US" u="sng">
              <a:solidFill>
                <a:srgbClr val="0070C0"/>
              </a:solidFill>
              <a:ea typeface="+mn-lt"/>
              <a:cs typeface="+mn-lt"/>
            </a:endParaRPr>
          </a:p>
          <a:p>
            <a:r>
              <a:rPr lang="en-US" u="sng" dirty="0">
                <a:solidFill>
                  <a:srgbClr val="0070C0"/>
                </a:solidFill>
                <a:ea typeface="+mn-lt"/>
                <a:cs typeface="+mn-lt"/>
                <a:hlinkClick r:id="rId3">
                  <a:extLst>
                    <a:ext uri="{A12FA001-AC4F-418D-AE19-62706E023703}">
                      <ahyp:hlinkClr xmlns:ahyp="http://schemas.microsoft.com/office/drawing/2018/hyperlinkcolor" val="tx"/>
                    </a:ext>
                  </a:extLst>
                </a:hlinkClick>
              </a:rPr>
              <a:t>https://scholar.google.co.in/scholar_url?url=https://ieeexplore.ieee.org/abstract/document/6869550/&amp;hl=en&amp;sa=X&amp;ei=-K_7YqSyGcyzywSmhqSYAQ&amp;scisig=AAGBfm339W69KZyt6yfTnau7P4ctCNj2Cw&amp;oi=scholarr</a:t>
            </a:r>
            <a:endParaRPr lang="en-US" u="sng">
              <a:solidFill>
                <a:srgbClr val="0070C0"/>
              </a:solidFill>
              <a:ea typeface="+mn-lt"/>
              <a:cs typeface="+mn-lt"/>
            </a:endParaRPr>
          </a:p>
          <a:p>
            <a:r>
              <a:rPr lang="en-US" u="sng" dirty="0">
                <a:solidFill>
                  <a:srgbClr val="0070C0"/>
                </a:solidFill>
                <a:ea typeface="+mn-lt"/>
                <a:cs typeface="+mn-lt"/>
                <a:hlinkClick r:id="rId4">
                  <a:extLst>
                    <a:ext uri="{A12FA001-AC4F-418D-AE19-62706E023703}">
                      <ahyp:hlinkClr xmlns:ahyp="http://schemas.microsoft.com/office/drawing/2018/hyperlinkcolor" val="tx"/>
                    </a:ext>
                  </a:extLst>
                </a:hlinkClick>
              </a:rPr>
              <a:t>https://scholar.google.co.in/scholar_url?url=https://islab.ulsan.ac.kr/files/announcement/328/An%2520Improved%2520Sobel%2520Edge%2520Detection.pdf&amp;hl=en&amp;sa=X&amp;ei=ErD7YoXYJcilywSj0IOwAw&amp;scisig=AAGBfm3lWQB24ILw-mtv1qcgj465IG51iw&amp;oi=scholarr</a:t>
            </a:r>
            <a:endParaRPr lang="en-US" u="sng">
              <a:solidFill>
                <a:srgbClr val="0070C0"/>
              </a:solidFill>
              <a:ea typeface="+mn-lt"/>
              <a:cs typeface="+mn-lt"/>
            </a:endParaRPr>
          </a:p>
          <a:p>
            <a:r>
              <a:rPr lang="en-US" u="sng" dirty="0">
                <a:solidFill>
                  <a:srgbClr val="0070C0"/>
                </a:solidFill>
                <a:ea typeface="+mn-lt"/>
                <a:cs typeface="+mn-lt"/>
                <a:hlinkClick r:id="rId5">
                  <a:extLst>
                    <a:ext uri="{A12FA001-AC4F-418D-AE19-62706E023703}">
                      <ahyp:hlinkClr xmlns:ahyp="http://schemas.microsoft.com/office/drawing/2018/hyperlinkcolor" val="tx"/>
                    </a:ext>
                  </a:extLst>
                </a:hlinkClick>
              </a:rPr>
              <a:t>https://arxiv.org/abs/2004.11757</a:t>
            </a:r>
            <a:endParaRPr lang="en-US" u="sng">
              <a:solidFill>
                <a:srgbClr val="0070C0"/>
              </a:solidFill>
              <a:ea typeface="+mn-lt"/>
              <a:cs typeface="+mn-lt"/>
            </a:endParaRPr>
          </a:p>
          <a:p>
            <a:r>
              <a:rPr lang="en-US" u="sng" dirty="0">
                <a:solidFill>
                  <a:srgbClr val="0070C0"/>
                </a:solidFill>
                <a:ea typeface="+mn-lt"/>
                <a:cs typeface="+mn-lt"/>
                <a:hlinkClick r:id="rId6">
                  <a:extLst>
                    <a:ext uri="{A12FA001-AC4F-418D-AE19-62706E023703}">
                      <ahyp:hlinkClr xmlns:ahyp="http://schemas.microsoft.com/office/drawing/2018/hyperlinkcolor" val="tx"/>
                    </a:ext>
                  </a:extLst>
                </a:hlinkClick>
              </a:rPr>
              <a:t>https://scholar.google.co.in/scholar_url?url=https://link.springer.com/chapter/10.1007/978-3-319-12637-1_57&amp;hl=en&amp;sa=X&amp;ei=mbD7YqOQN8ilywSj0IOwAw&amp;scisig=AAGBfm1Dl5QIe9wGdC3l95iV6wcQ3QIEjg&amp;oi=scholarr</a:t>
            </a:r>
            <a:endParaRPr lang="en-US" u="sng">
              <a:solidFill>
                <a:srgbClr val="0070C0"/>
              </a:solidFill>
              <a:ea typeface="+mn-lt"/>
              <a:cs typeface="+mn-lt"/>
            </a:endParaRPr>
          </a:p>
          <a:p>
            <a:r>
              <a:rPr lang="en-US" u="sng" dirty="0">
                <a:solidFill>
                  <a:srgbClr val="0070C0"/>
                </a:solidFill>
                <a:ea typeface="+mn-lt"/>
                <a:cs typeface="+mn-lt"/>
                <a:hlinkClick r:id="rId7">
                  <a:extLst>
                    <a:ext uri="{A12FA001-AC4F-418D-AE19-62706E023703}">
                      <ahyp:hlinkClr xmlns:ahyp="http://schemas.microsoft.com/office/drawing/2018/hyperlinkcolor" val="tx"/>
                    </a:ext>
                  </a:extLst>
                </a:hlinkClick>
              </a:rPr>
              <a:t>https://scholar.google.co.in/scholar_url?url=https://openaccess.thecvf.com/content/CVPR2021W/MAI/papers/Mahendran_Computer_Vision-Based_Assistance_System_for_the_Visually_Impaired_Using_Mobile_CVPRW_2021_paper.pdf&amp;hl=en&amp;sa=X&amp;ei=t7D7Yte9N4LgyASHm4OIDQ&amp;scisig=AAGBfm11DM3P7nfht-5ZjORxzZtykntIhg&amp;oi=scholarr</a:t>
            </a:r>
            <a:endParaRPr lang="en-US" u="sng">
              <a:solidFill>
                <a:srgbClr val="0070C0"/>
              </a:solidFill>
              <a:ea typeface="+mn-lt"/>
              <a:cs typeface="+mn-lt"/>
            </a:endParaRPr>
          </a:p>
          <a:p>
            <a:r>
              <a:rPr lang="en-US" u="sng" dirty="0">
                <a:solidFill>
                  <a:srgbClr val="0070C0"/>
                </a:solidFill>
                <a:ea typeface="+mn-lt"/>
                <a:cs typeface="+mn-lt"/>
                <a:hlinkClick r:id="rId8">
                  <a:extLst>
                    <a:ext uri="{A12FA001-AC4F-418D-AE19-62706E023703}">
                      <ahyp:hlinkClr xmlns:ahyp="http://schemas.microsoft.com/office/drawing/2018/hyperlinkcolor" val="tx"/>
                    </a:ext>
                  </a:extLst>
                </a:hlinkClick>
              </a:rPr>
              <a:t>Curved Lane Detection using Improved Hough Transform and CLAHE in a Multi-Channel ROI (ijcaonline.org)</a:t>
            </a:r>
            <a:endParaRPr lang="en-US" u="sng">
              <a:solidFill>
                <a:srgbClr val="0070C0"/>
              </a:solidFill>
            </a:endParaRPr>
          </a:p>
          <a:p>
            <a:r>
              <a:rPr lang="en-US" u="sng" dirty="0">
                <a:solidFill>
                  <a:srgbClr val="0070C0"/>
                </a:solidFill>
                <a:ea typeface="+mn-lt"/>
                <a:cs typeface="+mn-lt"/>
                <a:hlinkClick r:id="rId9"/>
              </a:rPr>
              <a:t>https://www.researchgate.net/publication/343789107_Comparative_Study_Between_Canny_and_Sobel_Edge_Detection_Techniques</a:t>
            </a:r>
            <a:endParaRPr lang="en-US" u="sng">
              <a:solidFill>
                <a:srgbClr val="0070C0"/>
              </a:solidFill>
            </a:endParaRPr>
          </a:p>
          <a:p>
            <a:r>
              <a:rPr lang="en-US" u="sng" dirty="0">
                <a:solidFill>
                  <a:srgbClr val="0070C0"/>
                </a:solidFill>
                <a:ea typeface="+mn-lt"/>
                <a:cs typeface="+mn-lt"/>
                <a:hlinkClick r:id="rId10"/>
              </a:rPr>
              <a:t>https://learnopencv.com/hough-transform-with-opencv-c-python/</a:t>
            </a:r>
            <a:endParaRPr lang="en-US" u="sng" dirty="0">
              <a:solidFill>
                <a:srgbClr val="0070C0"/>
              </a:solidFill>
            </a:endParaRPr>
          </a:p>
          <a:p>
            <a:r>
              <a:rPr lang="en-US" u="sng" dirty="0">
                <a:solidFill>
                  <a:srgbClr val="0070C0"/>
                </a:solidFill>
                <a:ea typeface="+mn-lt"/>
                <a:cs typeface="+mn-lt"/>
              </a:rPr>
              <a:t>https://www.researchgate.net/publication/329800714_Performance_Analysis_of_Canny_and_Sobel_Edge_Detection_Algorithms_in_Image_Mining</a:t>
            </a:r>
            <a:endParaRPr lang="en-US" u="sng" dirty="0">
              <a:solidFill>
                <a:srgbClr val="0070C0"/>
              </a:solidFill>
            </a:endParaRPr>
          </a:p>
          <a:p>
            <a:endParaRPr lang="en-US" u="sng" dirty="0">
              <a:solidFill>
                <a:srgbClr val="0070C0"/>
              </a:solidFill>
            </a:endParaRPr>
          </a:p>
        </p:txBody>
      </p:sp>
    </p:spTree>
    <p:extLst>
      <p:ext uri="{BB962C8B-B14F-4D97-AF65-F5344CB8AC3E}">
        <p14:creationId xmlns:p14="http://schemas.microsoft.com/office/powerpoint/2010/main" val="4110464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04867F2C-9247-ECFF-E42D-58511FA8A4D6}"/>
              </a:ext>
            </a:extLst>
          </p:cNvPr>
          <p:cNvSpPr txBox="1">
            <a:spLocks noGrp="1"/>
          </p:cNvSpPr>
          <p:nvPr>
            <p:ph type="ctrTitle"/>
          </p:nvPr>
        </p:nvSpPr>
        <p:spPr>
          <a:xfrm>
            <a:off x="2238671" y="2271023"/>
            <a:ext cx="8637073" cy="14219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p>
            <a:pPr algn="ctr"/>
            <a:r>
              <a:rPr lang="en-IN" sz="9600" dirty="0"/>
              <a:t>THANK YOU!</a:t>
            </a:r>
          </a:p>
        </p:txBody>
      </p:sp>
    </p:spTree>
    <p:extLst>
      <p:ext uri="{BB962C8B-B14F-4D97-AF65-F5344CB8AC3E}">
        <p14:creationId xmlns:p14="http://schemas.microsoft.com/office/powerpoint/2010/main" val="3181182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3F85D-7A72-4523-772A-8E76D71C0E0C}"/>
              </a:ext>
            </a:extLst>
          </p:cNvPr>
          <p:cNvSpPr>
            <a:spLocks noGrp="1"/>
          </p:cNvSpPr>
          <p:nvPr>
            <p:ph type="title"/>
          </p:nvPr>
        </p:nvSpPr>
        <p:spPr/>
        <p:txBody>
          <a:bodyPr>
            <a:normAutofit/>
          </a:bodyPr>
          <a:lstStyle/>
          <a:p>
            <a:pPr algn="ctr"/>
            <a:r>
              <a:rPr lang="en-US" sz="6000" dirty="0"/>
              <a:t>Abstract</a:t>
            </a:r>
            <a:endParaRPr lang="en-IN" sz="6000" dirty="0"/>
          </a:p>
        </p:txBody>
      </p:sp>
      <p:sp>
        <p:nvSpPr>
          <p:cNvPr id="3" name="Content Placeholder 2">
            <a:extLst>
              <a:ext uri="{FF2B5EF4-FFF2-40B4-BE49-F238E27FC236}">
                <a16:creationId xmlns:a16="http://schemas.microsoft.com/office/drawing/2014/main" id="{6DC50F74-E8C8-41EA-A000-776158EF09BC}"/>
              </a:ext>
            </a:extLst>
          </p:cNvPr>
          <p:cNvSpPr>
            <a:spLocks noGrp="1"/>
          </p:cNvSpPr>
          <p:nvPr>
            <p:ph idx="1"/>
          </p:nvPr>
        </p:nvSpPr>
        <p:spPr/>
        <p:txBody>
          <a:bodyPr/>
          <a:lstStyle/>
          <a:p>
            <a:pPr marL="0" indent="0" algn="ctr">
              <a:buNone/>
            </a:pPr>
            <a:r>
              <a:rPr lang="en-US" dirty="0">
                <a:solidFill>
                  <a:schemeClr val="tx1">
                    <a:lumMod val="75000"/>
                    <a:lumOff val="25000"/>
                  </a:schemeClr>
                </a:solidFill>
                <a:ea typeface="+mn-lt"/>
                <a:cs typeface="+mn-lt"/>
              </a:rPr>
              <a:t>Identifying lanes on the road is a common task performed by all human drivers to ensure their vehicles are within lane constraints when driving, so as to make sure traffic is smooth and minimize chances of collisions with other cars in nearby lanes. Similarly, it is a critical task for an autonomous vehicle to perform. Autonomous Vehicles are using Commuter vision based systems for this as a part of Localization and being used in autonomous vehicles starting from Level 1(Based on 5 levels of Autonomy).In this project we will be using Computer Vision techniques to perform the same.</a:t>
            </a:r>
            <a:endParaRPr lang="en-US" dirty="0">
              <a:solidFill>
                <a:schemeClr val="tx1">
                  <a:lumMod val="75000"/>
                  <a:lumOff val="25000"/>
                </a:schemeClr>
              </a:solidFill>
            </a:endParaRPr>
          </a:p>
          <a:p>
            <a:endParaRPr lang="en-IN" dirty="0"/>
          </a:p>
        </p:txBody>
      </p:sp>
    </p:spTree>
    <p:extLst>
      <p:ext uri="{BB962C8B-B14F-4D97-AF65-F5344CB8AC3E}">
        <p14:creationId xmlns:p14="http://schemas.microsoft.com/office/powerpoint/2010/main" val="1913564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B705-D9DC-04F4-5218-AD7E92F4B4ED}"/>
              </a:ext>
            </a:extLst>
          </p:cNvPr>
          <p:cNvSpPr>
            <a:spLocks noGrp="1"/>
          </p:cNvSpPr>
          <p:nvPr>
            <p:ph type="title"/>
          </p:nvPr>
        </p:nvSpPr>
        <p:spPr/>
        <p:txBody>
          <a:bodyPr>
            <a:normAutofit/>
          </a:bodyPr>
          <a:lstStyle/>
          <a:p>
            <a:pPr algn="ctr"/>
            <a:r>
              <a:rPr lang="en-IN" sz="6000" dirty="0"/>
              <a:t>objectives</a:t>
            </a:r>
          </a:p>
        </p:txBody>
      </p:sp>
      <p:sp>
        <p:nvSpPr>
          <p:cNvPr id="3" name="Content Placeholder 2">
            <a:extLst>
              <a:ext uri="{FF2B5EF4-FFF2-40B4-BE49-F238E27FC236}">
                <a16:creationId xmlns:a16="http://schemas.microsoft.com/office/drawing/2014/main" id="{6838B8EA-498E-8213-D4CE-E937DFBA0A5F}"/>
              </a:ext>
            </a:extLst>
          </p:cNvPr>
          <p:cNvSpPr>
            <a:spLocks noGrp="1"/>
          </p:cNvSpPr>
          <p:nvPr>
            <p:ph idx="1"/>
          </p:nvPr>
        </p:nvSpPr>
        <p:spPr>
          <a:xfrm>
            <a:off x="1451579" y="2733773"/>
            <a:ext cx="9603275" cy="2732572"/>
          </a:xfrm>
        </p:spPr>
        <p:txBody>
          <a:bodyPr>
            <a:normAutofit/>
          </a:bodyPr>
          <a:lstStyle/>
          <a:p>
            <a:r>
              <a:rPr lang="en-IN" sz="2800" dirty="0"/>
              <a:t>To  detect lanes on roads using a monocular camera in several ODD.</a:t>
            </a:r>
          </a:p>
          <a:p>
            <a:r>
              <a:rPr lang="en-IN" sz="2800" dirty="0"/>
              <a:t>To find the central offset of the vehicle</a:t>
            </a:r>
          </a:p>
        </p:txBody>
      </p:sp>
    </p:spTree>
    <p:extLst>
      <p:ext uri="{BB962C8B-B14F-4D97-AF65-F5344CB8AC3E}">
        <p14:creationId xmlns:p14="http://schemas.microsoft.com/office/powerpoint/2010/main" val="788041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827ED-0EE1-C1C4-1F0E-4184A13CABBA}"/>
              </a:ext>
            </a:extLst>
          </p:cNvPr>
          <p:cNvSpPr>
            <a:spLocks noGrp="1"/>
          </p:cNvSpPr>
          <p:nvPr>
            <p:ph type="title"/>
          </p:nvPr>
        </p:nvSpPr>
        <p:spPr/>
        <p:txBody>
          <a:bodyPr>
            <a:normAutofit/>
          </a:bodyPr>
          <a:lstStyle/>
          <a:p>
            <a:pPr algn="ctr"/>
            <a:r>
              <a:rPr lang="en-US" sz="6000" dirty="0"/>
              <a:t>APPLICATIONS</a:t>
            </a:r>
            <a:endParaRPr lang="en-IN" sz="6000" dirty="0"/>
          </a:p>
        </p:txBody>
      </p:sp>
      <p:graphicFrame>
        <p:nvGraphicFramePr>
          <p:cNvPr id="4" name="Content Placeholder 2">
            <a:extLst>
              <a:ext uri="{FF2B5EF4-FFF2-40B4-BE49-F238E27FC236}">
                <a16:creationId xmlns:a16="http://schemas.microsoft.com/office/drawing/2014/main" id="{0B4F14CE-2DEC-8056-1E38-DD83F9637586}"/>
              </a:ext>
            </a:extLst>
          </p:cNvPr>
          <p:cNvGraphicFramePr>
            <a:graphicFrameLocks noGrp="1"/>
          </p:cNvGraphicFramePr>
          <p:nvPr>
            <p:ph idx="1"/>
          </p:nvPr>
        </p:nvGraphicFramePr>
        <p:xfrm>
          <a:off x="1450975" y="2016125"/>
          <a:ext cx="9604375"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7418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2C76C-6A47-47F6-5E22-378B04CE6BDA}"/>
              </a:ext>
            </a:extLst>
          </p:cNvPr>
          <p:cNvSpPr>
            <a:spLocks noGrp="1"/>
          </p:cNvSpPr>
          <p:nvPr>
            <p:ph type="title"/>
          </p:nvPr>
        </p:nvSpPr>
        <p:spPr>
          <a:xfrm>
            <a:off x="1451579" y="1115603"/>
            <a:ext cx="9603275" cy="1049235"/>
          </a:xfrm>
        </p:spPr>
        <p:txBody>
          <a:bodyPr>
            <a:normAutofit fontScale="90000"/>
          </a:bodyPr>
          <a:lstStyle/>
          <a:p>
            <a:pPr algn="ctr"/>
            <a:r>
              <a:rPr lang="en-IN" sz="4800" dirty="0"/>
              <a:t>ADAPTIVE CRUISE CONTROL (</a:t>
            </a:r>
            <a:r>
              <a:rPr lang="en-IN" sz="4800" dirty="0" err="1"/>
              <a:t>acc</a:t>
            </a:r>
            <a:r>
              <a:rPr lang="en-IN" sz="4800" dirty="0"/>
              <a:t>)</a:t>
            </a:r>
          </a:p>
        </p:txBody>
      </p:sp>
      <p:sp>
        <p:nvSpPr>
          <p:cNvPr id="3" name="Content Placeholder 2">
            <a:extLst>
              <a:ext uri="{FF2B5EF4-FFF2-40B4-BE49-F238E27FC236}">
                <a16:creationId xmlns:a16="http://schemas.microsoft.com/office/drawing/2014/main" id="{280898A7-4993-11D1-3A96-E1929C536FEB}"/>
              </a:ext>
            </a:extLst>
          </p:cNvPr>
          <p:cNvSpPr>
            <a:spLocks noGrp="1"/>
          </p:cNvSpPr>
          <p:nvPr>
            <p:ph idx="1"/>
          </p:nvPr>
        </p:nvSpPr>
        <p:spPr/>
        <p:txBody>
          <a:bodyPr/>
          <a:lstStyle/>
          <a:p>
            <a:pPr marL="0" indent="0">
              <a:buNone/>
            </a:pPr>
            <a:r>
              <a:rPr lang="en-US" dirty="0"/>
              <a:t>ACC uses Lane Keeping in addition to several other sensors.</a:t>
            </a:r>
          </a:p>
          <a:p>
            <a:endParaRPr lang="en-IN" dirty="0"/>
          </a:p>
        </p:txBody>
      </p:sp>
      <p:pic>
        <p:nvPicPr>
          <p:cNvPr id="4" name="Picture 3" descr="Diagram&#10;&#10;Description automatically generated">
            <a:extLst>
              <a:ext uri="{FF2B5EF4-FFF2-40B4-BE49-F238E27FC236}">
                <a16:creationId xmlns:a16="http://schemas.microsoft.com/office/drawing/2014/main" id="{020708BD-4F77-9C77-9DA9-A561A804B22D}"/>
              </a:ext>
            </a:extLst>
          </p:cNvPr>
          <p:cNvPicPr>
            <a:picLocks noGrp="1" noChangeAspect="1"/>
          </p:cNvPicPr>
          <p:nvPr/>
        </p:nvPicPr>
        <p:blipFill>
          <a:blip r:embed="rId2"/>
          <a:stretch>
            <a:fillRect/>
          </a:stretch>
        </p:blipFill>
        <p:spPr>
          <a:xfrm>
            <a:off x="3888781" y="2983224"/>
            <a:ext cx="4414438" cy="2483121"/>
          </a:xfrm>
          <a:prstGeom prst="rect">
            <a:avLst/>
          </a:prstGeom>
        </p:spPr>
      </p:pic>
    </p:spTree>
    <p:extLst>
      <p:ext uri="{BB962C8B-B14F-4D97-AF65-F5344CB8AC3E}">
        <p14:creationId xmlns:p14="http://schemas.microsoft.com/office/powerpoint/2010/main" val="230125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49B2-ADD0-B27F-9790-BEBCEAF0AE27}"/>
              </a:ext>
            </a:extLst>
          </p:cNvPr>
          <p:cNvSpPr>
            <a:spLocks noGrp="1"/>
          </p:cNvSpPr>
          <p:nvPr>
            <p:ph type="title"/>
          </p:nvPr>
        </p:nvSpPr>
        <p:spPr/>
        <p:txBody>
          <a:bodyPr>
            <a:normAutofit fontScale="90000"/>
          </a:bodyPr>
          <a:lstStyle/>
          <a:p>
            <a:pPr algn="ctr"/>
            <a:r>
              <a:rPr lang="en-US" sz="6000" dirty="0"/>
              <a:t>Lane departure crashes</a:t>
            </a:r>
            <a:endParaRPr lang="en-IN" sz="6000" dirty="0"/>
          </a:p>
        </p:txBody>
      </p:sp>
      <p:sp>
        <p:nvSpPr>
          <p:cNvPr id="3" name="Content Placeholder 2">
            <a:extLst>
              <a:ext uri="{FF2B5EF4-FFF2-40B4-BE49-F238E27FC236}">
                <a16:creationId xmlns:a16="http://schemas.microsoft.com/office/drawing/2014/main" id="{E73C3F93-581F-CE33-240D-AA34241214B3}"/>
              </a:ext>
            </a:extLst>
          </p:cNvPr>
          <p:cNvSpPr>
            <a:spLocks noGrp="1"/>
          </p:cNvSpPr>
          <p:nvPr>
            <p:ph idx="1"/>
          </p:nvPr>
        </p:nvSpPr>
        <p:spPr/>
        <p:txBody>
          <a:bodyPr/>
          <a:lstStyle/>
          <a:p>
            <a:pPr marL="0" indent="0">
              <a:buNone/>
            </a:pPr>
            <a:r>
              <a:rPr lang="en-US" dirty="0"/>
              <a:t>Lane departure crashes occur when a vehicle drifts out of its lane and either runs off the road to the right or moves into the path of oncoming traffic to the left. While lane departure accidents are usually attributed to driver error, there are a number of reasons why a car might drift. Lane detection system keeps </a:t>
            </a:r>
            <a:r>
              <a:rPr lang="en-US" dirty="0" err="1"/>
              <a:t>traqck</a:t>
            </a:r>
            <a:r>
              <a:rPr lang="en-US" dirty="0"/>
              <a:t> on the lane marks and helps minimize these accidents.</a:t>
            </a:r>
          </a:p>
          <a:p>
            <a:endParaRPr lang="en-IN" dirty="0"/>
          </a:p>
        </p:txBody>
      </p:sp>
      <p:pic>
        <p:nvPicPr>
          <p:cNvPr id="4" name="Picture 3" descr="Graphical user interface, diagram&#10;&#10;Description automatically generated">
            <a:extLst>
              <a:ext uri="{FF2B5EF4-FFF2-40B4-BE49-F238E27FC236}">
                <a16:creationId xmlns:a16="http://schemas.microsoft.com/office/drawing/2014/main" id="{D2C6456F-A5B8-00B6-ECB7-60865EBA904B}"/>
              </a:ext>
            </a:extLst>
          </p:cNvPr>
          <p:cNvPicPr>
            <a:picLocks noGrp="1" noChangeAspect="1"/>
          </p:cNvPicPr>
          <p:nvPr/>
        </p:nvPicPr>
        <p:blipFill>
          <a:blip r:embed="rId2"/>
          <a:stretch>
            <a:fillRect/>
          </a:stretch>
        </p:blipFill>
        <p:spPr>
          <a:xfrm>
            <a:off x="4154843" y="3908503"/>
            <a:ext cx="3882314" cy="2144978"/>
          </a:xfrm>
          <a:prstGeom prst="rect">
            <a:avLst/>
          </a:prstGeom>
        </p:spPr>
      </p:pic>
    </p:spTree>
    <p:extLst>
      <p:ext uri="{BB962C8B-B14F-4D97-AF65-F5344CB8AC3E}">
        <p14:creationId xmlns:p14="http://schemas.microsoft.com/office/powerpoint/2010/main" val="2765327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E57A-CA36-FA86-1CDA-3E9681604A18}"/>
              </a:ext>
            </a:extLst>
          </p:cNvPr>
          <p:cNvSpPr>
            <a:spLocks noGrp="1"/>
          </p:cNvSpPr>
          <p:nvPr>
            <p:ph type="title"/>
          </p:nvPr>
        </p:nvSpPr>
        <p:spPr/>
        <p:txBody>
          <a:bodyPr>
            <a:normAutofit/>
          </a:bodyPr>
          <a:lstStyle/>
          <a:p>
            <a:pPr algn="ctr"/>
            <a:r>
              <a:rPr lang="en-IN" sz="6000" dirty="0"/>
              <a:t>PROCEDURE</a:t>
            </a:r>
          </a:p>
        </p:txBody>
      </p:sp>
      <p:sp>
        <p:nvSpPr>
          <p:cNvPr id="3" name="Content Placeholder 2">
            <a:extLst>
              <a:ext uri="{FF2B5EF4-FFF2-40B4-BE49-F238E27FC236}">
                <a16:creationId xmlns:a16="http://schemas.microsoft.com/office/drawing/2014/main" id="{D1FBADA6-15A6-31D9-6236-07BEAB02157D}"/>
              </a:ext>
            </a:extLst>
          </p:cNvPr>
          <p:cNvSpPr>
            <a:spLocks noGrp="1"/>
          </p:cNvSpPr>
          <p:nvPr>
            <p:ph idx="1"/>
          </p:nvPr>
        </p:nvSpPr>
        <p:spPr/>
        <p:txBody>
          <a:bodyPr>
            <a:normAutofit/>
          </a:bodyPr>
          <a:lstStyle/>
          <a:p>
            <a:pPr algn="l"/>
            <a:r>
              <a:rPr lang="en-US" b="1" i="0" dirty="0">
                <a:solidFill>
                  <a:srgbClr val="1A1A1A"/>
                </a:solidFill>
                <a:effectLst/>
                <a:latin typeface="+mj-lt"/>
              </a:rPr>
              <a:t>Isolate Pixels That Could Represent Lane Lines</a:t>
            </a:r>
          </a:p>
          <a:p>
            <a:pPr marL="0" indent="0" algn="l">
              <a:buNone/>
            </a:pPr>
            <a:r>
              <a:rPr lang="en-US" b="0" i="0" dirty="0">
                <a:solidFill>
                  <a:srgbClr val="1A1A1A"/>
                </a:solidFill>
                <a:effectLst/>
                <a:latin typeface="+mj-lt"/>
              </a:rPr>
              <a:t>The first part of the lane detection process is to apply </a:t>
            </a:r>
            <a:r>
              <a:rPr lang="en-US" b="1" i="0" u="none" strike="noStrike" dirty="0">
                <a:solidFill>
                  <a:srgbClr val="007ACC"/>
                </a:solidFill>
                <a:effectLst/>
                <a:latin typeface="+mj-lt"/>
                <a:hlinkClick r:id="rId2"/>
              </a:rPr>
              <a:t>thresholding</a:t>
            </a:r>
            <a:r>
              <a:rPr lang="en-US" b="0" i="0" dirty="0">
                <a:solidFill>
                  <a:srgbClr val="1A1A1A"/>
                </a:solidFill>
                <a:effectLst/>
                <a:latin typeface="+mj-lt"/>
              </a:rPr>
              <a:t> to each video frame so that we can eliminate things that make it difficult to detect lane lines. By applying thresholding, we can </a:t>
            </a:r>
            <a:r>
              <a:rPr lang="en-US" b="1" i="0" dirty="0">
                <a:solidFill>
                  <a:srgbClr val="1A1A1A"/>
                </a:solidFill>
                <a:effectLst/>
                <a:latin typeface="+mj-lt"/>
              </a:rPr>
              <a:t>isolate the pixels that represent lane lines.</a:t>
            </a:r>
          </a:p>
          <a:p>
            <a:endParaRPr lang="en-US" b="0" i="0" dirty="0">
              <a:solidFill>
                <a:srgbClr val="1A1A1A"/>
              </a:solidFill>
              <a:effectLst/>
              <a:latin typeface="+mj-lt"/>
            </a:endParaRPr>
          </a:p>
          <a:p>
            <a:endParaRPr lang="en-IN" dirty="0"/>
          </a:p>
        </p:txBody>
      </p:sp>
    </p:spTree>
    <p:extLst>
      <p:ext uri="{BB962C8B-B14F-4D97-AF65-F5344CB8AC3E}">
        <p14:creationId xmlns:p14="http://schemas.microsoft.com/office/powerpoint/2010/main" val="120355778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145</TotalTime>
  <Words>2773</Words>
  <Application>Microsoft Office PowerPoint</Application>
  <PresentationFormat>Widescreen</PresentationFormat>
  <Paragraphs>157</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Consolas</vt:lpstr>
      <vt:lpstr>Gill Sans MT</vt:lpstr>
      <vt:lpstr>Gallery</vt:lpstr>
      <vt:lpstr>Automotive Safety</vt:lpstr>
      <vt:lpstr>PROJECT TITLE</vt:lpstr>
      <vt:lpstr>TEAM MEMBERS</vt:lpstr>
      <vt:lpstr>Abstract</vt:lpstr>
      <vt:lpstr>objectives</vt:lpstr>
      <vt:lpstr>APPLICATIONS</vt:lpstr>
      <vt:lpstr>ADAPTIVE CRUISE CONTROL (acc)</vt:lpstr>
      <vt:lpstr>Lane departure crashes</vt:lpstr>
      <vt:lpstr>PROCEDURE</vt:lpstr>
      <vt:lpstr>procedure</vt:lpstr>
      <vt:lpstr>procedure</vt:lpstr>
      <vt:lpstr>procedure</vt:lpstr>
      <vt:lpstr>PROCEDURE</vt:lpstr>
      <vt:lpstr>procedure</vt:lpstr>
      <vt:lpstr>Expected progress per review </vt:lpstr>
      <vt:lpstr>Progress</vt:lpstr>
      <vt:lpstr>PowerPoint Presentation</vt:lpstr>
      <vt:lpstr>ROI in a IMAGE</vt:lpstr>
      <vt:lpstr>Warped ROI</vt:lpstr>
      <vt:lpstr>Lane and central offset</vt:lpstr>
      <vt:lpstr>LANE AND CENTRAL OFFSET IN A VIDEO </vt:lpstr>
      <vt:lpstr>Lane and central offset in a VIdeo</vt:lpstr>
      <vt:lpstr>PowerPoint Presentation</vt:lpstr>
      <vt:lpstr>Approach 2    hough transform pROCEDURE</vt:lpstr>
      <vt:lpstr>STAGES IN CANNY DETECTOR</vt:lpstr>
      <vt:lpstr>STAGES IN CANNY DETECTOR </vt:lpstr>
      <vt:lpstr>pROCEDURE</vt:lpstr>
      <vt:lpstr>pROCEDURE</vt:lpstr>
      <vt:lpstr>PROCEDURE </vt:lpstr>
      <vt:lpstr>PROCEDURE </vt:lpstr>
      <vt:lpstr>PROCEDURE </vt:lpstr>
      <vt:lpstr>PROCEDURE </vt:lpstr>
      <vt:lpstr>code </vt:lpstr>
      <vt:lpstr>OUTPUT</vt:lpstr>
      <vt:lpstr>Ultra Fast lane detection</vt:lpstr>
      <vt:lpstr>Code</vt:lpstr>
      <vt:lpstr>Output</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ANSWERS FOR REAL WORLD PROBLEMS (tarp)</dc:title>
  <dc:creator>Dikshyant Das</dc:creator>
  <cp:lastModifiedBy>aarsha mithra</cp:lastModifiedBy>
  <cp:revision>378</cp:revision>
  <dcterms:created xsi:type="dcterms:W3CDTF">2022-07-31T19:31:54Z</dcterms:created>
  <dcterms:modified xsi:type="dcterms:W3CDTF">2022-08-22T06:45:07Z</dcterms:modified>
</cp:coreProperties>
</file>